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5" r:id="rId2"/>
    <p:sldId id="334" r:id="rId3"/>
    <p:sldId id="262" r:id="rId4"/>
    <p:sldId id="267" r:id="rId5"/>
    <p:sldId id="270" r:id="rId6"/>
    <p:sldId id="271" r:id="rId7"/>
    <p:sldId id="272" r:id="rId8"/>
    <p:sldId id="274" r:id="rId9"/>
    <p:sldId id="276" r:id="rId10"/>
    <p:sldId id="277" r:id="rId11"/>
    <p:sldId id="347" r:id="rId12"/>
    <p:sldId id="349" r:id="rId13"/>
    <p:sldId id="351" r:id="rId14"/>
    <p:sldId id="348" r:id="rId15"/>
    <p:sldId id="352" r:id="rId16"/>
    <p:sldId id="280" r:id="rId17"/>
    <p:sldId id="281" r:id="rId18"/>
    <p:sldId id="285" r:id="rId19"/>
    <p:sldId id="291" r:id="rId20"/>
    <p:sldId id="292" r:id="rId21"/>
    <p:sldId id="293" r:id="rId22"/>
    <p:sldId id="298" r:id="rId23"/>
    <p:sldId id="300" r:id="rId24"/>
    <p:sldId id="305" r:id="rId25"/>
    <p:sldId id="310" r:id="rId26"/>
    <p:sldId id="311" r:id="rId27"/>
    <p:sldId id="312" r:id="rId28"/>
    <p:sldId id="346" r:id="rId29"/>
    <p:sldId id="350" r:id="rId30"/>
    <p:sldId id="315" r:id="rId31"/>
    <p:sldId id="316" r:id="rId32"/>
    <p:sldId id="34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46D66-577C-4C6A-8938-2FFA37210345}" type="datetimeFigureOut">
              <a:rPr kumimoji="1" lang="ja-JP" altLang="en-US" smtClean="0"/>
              <a:pPr/>
              <a:t>2016/7/29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0C7D7-2C13-48B1-9FA3-7A58FA847965}" type="slidenum">
              <a:rPr kumimoji="1" lang="ja-JP" altLang="en-US" smtClean="0"/>
              <a:pPr/>
              <a:t>‹#›</a:t>
            </a:fld>
            <a:endParaRPr kumimoji="1" lang="ja-JP" altLang="en-US"/>
          </a:p>
        </p:txBody>
      </p:sp>
    </p:spTree>
    <p:extLst>
      <p:ext uri="{BB962C8B-B14F-4D97-AF65-F5344CB8AC3E}">
        <p14:creationId xmlns:p14="http://schemas.microsoft.com/office/powerpoint/2010/main" val="158556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a:t>
            </a:fld>
            <a:endParaRPr kumimoji="1" lang="ja-JP" altLang="en-US"/>
          </a:p>
        </p:txBody>
      </p:sp>
    </p:spTree>
    <p:extLst>
      <p:ext uri="{BB962C8B-B14F-4D97-AF65-F5344CB8AC3E}">
        <p14:creationId xmlns:p14="http://schemas.microsoft.com/office/powerpoint/2010/main" val="10440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a:t>
            </a:fld>
            <a:endParaRPr kumimoji="1" lang="ja-JP" altLang="en-US"/>
          </a:p>
        </p:txBody>
      </p:sp>
    </p:spTree>
    <p:extLst>
      <p:ext uri="{BB962C8B-B14F-4D97-AF65-F5344CB8AC3E}">
        <p14:creationId xmlns:p14="http://schemas.microsoft.com/office/powerpoint/2010/main" val="216904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11</a:t>
            </a:fld>
            <a:endParaRPr kumimoji="1" lang="ja-JP" altLang="en-US"/>
          </a:p>
        </p:txBody>
      </p:sp>
    </p:spTree>
    <p:extLst>
      <p:ext uri="{BB962C8B-B14F-4D97-AF65-F5344CB8AC3E}">
        <p14:creationId xmlns:p14="http://schemas.microsoft.com/office/powerpoint/2010/main" val="9977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12</a:t>
            </a:fld>
            <a:endParaRPr kumimoji="1" lang="ja-JP" altLang="en-US"/>
          </a:p>
        </p:txBody>
      </p:sp>
    </p:spTree>
    <p:extLst>
      <p:ext uri="{BB962C8B-B14F-4D97-AF65-F5344CB8AC3E}">
        <p14:creationId xmlns:p14="http://schemas.microsoft.com/office/powerpoint/2010/main" val="32013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14</a:t>
            </a:fld>
            <a:endParaRPr kumimoji="1" lang="ja-JP" altLang="en-US"/>
          </a:p>
        </p:txBody>
      </p:sp>
    </p:spTree>
    <p:extLst>
      <p:ext uri="{BB962C8B-B14F-4D97-AF65-F5344CB8AC3E}">
        <p14:creationId xmlns:p14="http://schemas.microsoft.com/office/powerpoint/2010/main" val="368712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16</a:t>
            </a:fld>
            <a:endParaRPr kumimoji="1" lang="ja-JP" altLang="en-US"/>
          </a:p>
        </p:txBody>
      </p:sp>
    </p:spTree>
    <p:extLst>
      <p:ext uri="{BB962C8B-B14F-4D97-AF65-F5344CB8AC3E}">
        <p14:creationId xmlns:p14="http://schemas.microsoft.com/office/powerpoint/2010/main" val="146098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B61B888-6099-4B85-8E00-3659F9B9B9B8}" type="slidenum">
              <a:rPr kumimoji="1" lang="ja-JP" altLang="en-US" smtClean="0"/>
              <a:pPr/>
              <a:t>17</a:t>
            </a:fld>
            <a:endParaRPr kumimoji="1" lang="ja-JP" altLang="en-US"/>
          </a:p>
        </p:txBody>
      </p:sp>
    </p:spTree>
    <p:extLst>
      <p:ext uri="{BB962C8B-B14F-4D97-AF65-F5344CB8AC3E}">
        <p14:creationId xmlns:p14="http://schemas.microsoft.com/office/powerpoint/2010/main" val="36813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18</a:t>
            </a:fld>
            <a:endParaRPr kumimoji="1" lang="ja-JP" altLang="en-US"/>
          </a:p>
        </p:txBody>
      </p:sp>
    </p:spTree>
    <p:extLst>
      <p:ext uri="{BB962C8B-B14F-4D97-AF65-F5344CB8AC3E}">
        <p14:creationId xmlns:p14="http://schemas.microsoft.com/office/powerpoint/2010/main" val="393152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19</a:t>
            </a:fld>
            <a:endParaRPr kumimoji="1" lang="ja-JP" altLang="en-US"/>
          </a:p>
        </p:txBody>
      </p:sp>
    </p:spTree>
    <p:extLst>
      <p:ext uri="{BB962C8B-B14F-4D97-AF65-F5344CB8AC3E}">
        <p14:creationId xmlns:p14="http://schemas.microsoft.com/office/powerpoint/2010/main" val="356966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20</a:t>
            </a:fld>
            <a:endParaRPr kumimoji="1" lang="ja-JP" altLang="en-US"/>
          </a:p>
        </p:txBody>
      </p:sp>
    </p:spTree>
    <p:extLst>
      <p:ext uri="{BB962C8B-B14F-4D97-AF65-F5344CB8AC3E}">
        <p14:creationId xmlns:p14="http://schemas.microsoft.com/office/powerpoint/2010/main" val="3946479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21</a:t>
            </a:fld>
            <a:endParaRPr kumimoji="1" lang="ja-JP" altLang="en-US"/>
          </a:p>
        </p:txBody>
      </p:sp>
    </p:spTree>
    <p:extLst>
      <p:ext uri="{BB962C8B-B14F-4D97-AF65-F5344CB8AC3E}">
        <p14:creationId xmlns:p14="http://schemas.microsoft.com/office/powerpoint/2010/main" val="225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a:t>
            </a:fld>
            <a:endParaRPr kumimoji="1" lang="ja-JP" altLang="en-US"/>
          </a:p>
        </p:txBody>
      </p:sp>
    </p:spTree>
    <p:extLst>
      <p:ext uri="{BB962C8B-B14F-4D97-AF65-F5344CB8AC3E}">
        <p14:creationId xmlns:p14="http://schemas.microsoft.com/office/powerpoint/2010/main" val="503013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22</a:t>
            </a:fld>
            <a:endParaRPr kumimoji="1" lang="ja-JP" altLang="en-US"/>
          </a:p>
        </p:txBody>
      </p:sp>
    </p:spTree>
    <p:extLst>
      <p:ext uri="{BB962C8B-B14F-4D97-AF65-F5344CB8AC3E}">
        <p14:creationId xmlns:p14="http://schemas.microsoft.com/office/powerpoint/2010/main" val="30344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23</a:t>
            </a:fld>
            <a:endParaRPr kumimoji="1" lang="ja-JP" altLang="en-US"/>
          </a:p>
        </p:txBody>
      </p:sp>
    </p:spTree>
    <p:extLst>
      <p:ext uri="{BB962C8B-B14F-4D97-AF65-F5344CB8AC3E}">
        <p14:creationId xmlns:p14="http://schemas.microsoft.com/office/powerpoint/2010/main" val="404659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24</a:t>
            </a:fld>
            <a:endParaRPr kumimoji="1" lang="ja-JP" altLang="en-US"/>
          </a:p>
        </p:txBody>
      </p:sp>
    </p:spTree>
    <p:extLst>
      <p:ext uri="{BB962C8B-B14F-4D97-AF65-F5344CB8AC3E}">
        <p14:creationId xmlns:p14="http://schemas.microsoft.com/office/powerpoint/2010/main" val="999984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25</a:t>
            </a:fld>
            <a:endParaRPr kumimoji="1" lang="ja-JP" altLang="en-US"/>
          </a:p>
        </p:txBody>
      </p:sp>
    </p:spTree>
    <p:extLst>
      <p:ext uri="{BB962C8B-B14F-4D97-AF65-F5344CB8AC3E}">
        <p14:creationId xmlns:p14="http://schemas.microsoft.com/office/powerpoint/2010/main" val="861997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26</a:t>
            </a:fld>
            <a:endParaRPr kumimoji="1" lang="ja-JP" altLang="en-US"/>
          </a:p>
        </p:txBody>
      </p:sp>
    </p:spTree>
    <p:extLst>
      <p:ext uri="{BB962C8B-B14F-4D97-AF65-F5344CB8AC3E}">
        <p14:creationId xmlns:p14="http://schemas.microsoft.com/office/powerpoint/2010/main" val="2401506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27</a:t>
            </a:fld>
            <a:endParaRPr kumimoji="1" lang="ja-JP" altLang="en-US"/>
          </a:p>
        </p:txBody>
      </p:sp>
    </p:spTree>
    <p:extLst>
      <p:ext uri="{BB962C8B-B14F-4D97-AF65-F5344CB8AC3E}">
        <p14:creationId xmlns:p14="http://schemas.microsoft.com/office/powerpoint/2010/main" val="2087067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28</a:t>
            </a:fld>
            <a:endParaRPr kumimoji="1" lang="ja-JP" altLang="en-US"/>
          </a:p>
        </p:txBody>
      </p:sp>
    </p:spTree>
    <p:extLst>
      <p:ext uri="{BB962C8B-B14F-4D97-AF65-F5344CB8AC3E}">
        <p14:creationId xmlns:p14="http://schemas.microsoft.com/office/powerpoint/2010/main" val="1820911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29</a:t>
            </a:fld>
            <a:endParaRPr kumimoji="1" lang="ja-JP" altLang="en-US"/>
          </a:p>
        </p:txBody>
      </p:sp>
    </p:spTree>
    <p:extLst>
      <p:ext uri="{BB962C8B-B14F-4D97-AF65-F5344CB8AC3E}">
        <p14:creationId xmlns:p14="http://schemas.microsoft.com/office/powerpoint/2010/main" val="3088146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93A2D8F-90EE-4A94-BEA5-863BD3DD9B9B}" type="slidenum">
              <a:rPr kumimoji="1" lang="ja-JP" altLang="en-US" smtClean="0"/>
              <a:pPr/>
              <a:t>30</a:t>
            </a:fld>
            <a:endParaRPr kumimoji="1" lang="ja-JP" altLang="en-US"/>
          </a:p>
        </p:txBody>
      </p:sp>
    </p:spTree>
    <p:extLst>
      <p:ext uri="{BB962C8B-B14F-4D97-AF65-F5344CB8AC3E}">
        <p14:creationId xmlns:p14="http://schemas.microsoft.com/office/powerpoint/2010/main" val="3438905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8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8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B7A1B3-27F7-4616-A66E-24BB49ABA1B9}" type="slidenum">
              <a:rPr lang="ja-JP" altLang="en-US" smtClean="0">
                <a:latin typeface="Arial" pitchFamily="34" charset="0"/>
              </a:rPr>
              <a:pPr/>
              <a:t>31</a:t>
            </a:fld>
            <a:endParaRPr lang="ja-JP" altLang="en-US" smtClean="0">
              <a:latin typeface="Arial" pitchFamily="34" charset="0"/>
            </a:endParaRPr>
          </a:p>
        </p:txBody>
      </p:sp>
    </p:spTree>
    <p:extLst>
      <p:ext uri="{BB962C8B-B14F-4D97-AF65-F5344CB8AC3E}">
        <p14:creationId xmlns:p14="http://schemas.microsoft.com/office/powerpoint/2010/main" val="255916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a:t>
            </a:fld>
            <a:endParaRPr kumimoji="1" lang="ja-JP" altLang="en-US"/>
          </a:p>
        </p:txBody>
      </p:sp>
    </p:spTree>
    <p:extLst>
      <p:ext uri="{BB962C8B-B14F-4D97-AF65-F5344CB8AC3E}">
        <p14:creationId xmlns:p14="http://schemas.microsoft.com/office/powerpoint/2010/main" val="699182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32</a:t>
            </a:fld>
            <a:endParaRPr kumimoji="1" lang="ja-JP" altLang="en-US"/>
          </a:p>
        </p:txBody>
      </p:sp>
    </p:spTree>
    <p:extLst>
      <p:ext uri="{BB962C8B-B14F-4D97-AF65-F5344CB8AC3E}">
        <p14:creationId xmlns:p14="http://schemas.microsoft.com/office/powerpoint/2010/main" val="362910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a:t>
            </a:fld>
            <a:endParaRPr kumimoji="1" lang="ja-JP" altLang="en-US"/>
          </a:p>
        </p:txBody>
      </p:sp>
    </p:spTree>
    <p:extLst>
      <p:ext uri="{BB962C8B-B14F-4D97-AF65-F5344CB8AC3E}">
        <p14:creationId xmlns:p14="http://schemas.microsoft.com/office/powerpoint/2010/main" val="363527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a:t>
            </a:fld>
            <a:endParaRPr kumimoji="1" lang="ja-JP" altLang="en-US"/>
          </a:p>
        </p:txBody>
      </p:sp>
    </p:spTree>
    <p:extLst>
      <p:ext uri="{BB962C8B-B14F-4D97-AF65-F5344CB8AC3E}">
        <p14:creationId xmlns:p14="http://schemas.microsoft.com/office/powerpoint/2010/main" val="128140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a:t>
            </a:fld>
            <a:endParaRPr kumimoji="1" lang="ja-JP" altLang="en-US"/>
          </a:p>
        </p:txBody>
      </p:sp>
    </p:spTree>
    <p:extLst>
      <p:ext uri="{BB962C8B-B14F-4D97-AF65-F5344CB8AC3E}">
        <p14:creationId xmlns:p14="http://schemas.microsoft.com/office/powerpoint/2010/main" val="173411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a:t>
            </a:fld>
            <a:endParaRPr kumimoji="1" lang="ja-JP" altLang="en-US"/>
          </a:p>
        </p:txBody>
      </p:sp>
    </p:spTree>
    <p:extLst>
      <p:ext uri="{BB962C8B-B14F-4D97-AF65-F5344CB8AC3E}">
        <p14:creationId xmlns:p14="http://schemas.microsoft.com/office/powerpoint/2010/main" val="243278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a:t>
            </a:fld>
            <a:endParaRPr kumimoji="1" lang="ja-JP" altLang="en-US"/>
          </a:p>
        </p:txBody>
      </p:sp>
    </p:spTree>
    <p:extLst>
      <p:ext uri="{BB962C8B-B14F-4D97-AF65-F5344CB8AC3E}">
        <p14:creationId xmlns:p14="http://schemas.microsoft.com/office/powerpoint/2010/main" val="392525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a:t>
            </a:fld>
            <a:endParaRPr kumimoji="1" lang="ja-JP" altLang="en-US"/>
          </a:p>
        </p:txBody>
      </p:sp>
    </p:spTree>
    <p:extLst>
      <p:ext uri="{BB962C8B-B14F-4D97-AF65-F5344CB8AC3E}">
        <p14:creationId xmlns:p14="http://schemas.microsoft.com/office/powerpoint/2010/main" val="12178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1584F8-0F39-4836-BED4-6A8DCA843E1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C9B097-3DF1-4755-B8A7-D12907BDCC38}" type="datetimeFigureOut">
              <a:rPr kumimoji="1" lang="ja-JP" altLang="en-US" smtClean="0"/>
              <a:pPr/>
              <a:t>2016/7/29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9B097-3DF1-4755-B8A7-D12907BDCC38}" type="datetimeFigureOut">
              <a:rPr kumimoji="1" lang="ja-JP" altLang="en-US" smtClean="0"/>
              <a:pPr/>
              <a:t>2016/7/29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C6CFD-3759-4576-8E0D-A303371F74A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3674839"/>
          </a:xfrm>
          <a:solidFill>
            <a:srgbClr val="FFFF00"/>
          </a:solidFill>
        </p:spPr>
        <p:txBody>
          <a:bodyPr>
            <a:normAutofit/>
          </a:bodyPr>
          <a:lstStyle/>
          <a:p>
            <a:r>
              <a:rPr lang="ja-JP" altLang="en-US" sz="6700" dirty="0" smtClean="0"/>
              <a:t>十三回</a:t>
            </a:r>
            <a:r>
              <a:rPr lang="en-US" altLang="ja-JP" dirty="0" smtClean="0"/>
              <a:t/>
            </a:r>
            <a:br>
              <a:rPr lang="en-US" altLang="ja-JP" dirty="0" smtClean="0"/>
            </a:br>
            <a:r>
              <a:rPr lang="en-US" altLang="ja-JP" dirty="0" smtClean="0"/>
              <a:t/>
            </a:r>
            <a:br>
              <a:rPr lang="en-US" altLang="ja-JP" dirty="0" smtClean="0"/>
            </a:br>
            <a:r>
              <a:rPr lang="ja-JP" altLang="en-US" dirty="0" smtClean="0"/>
              <a:t>昭和のクールジャパン</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988840"/>
          </a:xfrm>
          <a:solidFill>
            <a:srgbClr val="FFFF00"/>
          </a:solidFill>
          <a:ln>
            <a:solidFill>
              <a:schemeClr val="accent1"/>
            </a:solidFill>
          </a:ln>
        </p:spPr>
        <p:txBody>
          <a:bodyPr>
            <a:normAutofit fontScale="90000"/>
          </a:bodyPr>
          <a:lstStyle/>
          <a:p>
            <a:r>
              <a:rPr lang="ja-JP" altLang="en-US" dirty="0" smtClean="0"/>
              <a:t>ツーリズム</a:t>
            </a:r>
            <a:r>
              <a:rPr lang="en-US" altLang="ja-JP" dirty="0" smtClean="0"/>
              <a:t/>
            </a:r>
            <a:br>
              <a:rPr lang="en-US" altLang="ja-JP" dirty="0" smtClean="0"/>
            </a:br>
            <a:r>
              <a:rPr lang="ja-JP" altLang="en-US" dirty="0" smtClean="0"/>
              <a:t>昭和時代末期まで</a:t>
            </a:r>
            <a:r>
              <a:rPr lang="en-US" altLang="ja-JP" dirty="0" smtClean="0"/>
              <a:t>5</a:t>
            </a:r>
            <a:r>
              <a:rPr lang="ja-JP" altLang="en-US" dirty="0" smtClean="0"/>
              <a:t>件</a:t>
            </a:r>
            <a:r>
              <a:rPr lang="en-US" altLang="ja-JP" dirty="0" smtClean="0"/>
              <a:t/>
            </a:r>
            <a:br>
              <a:rPr lang="en-US" altLang="ja-JP" dirty="0" smtClean="0"/>
            </a:br>
            <a:r>
              <a:rPr lang="ja-JP" altLang="en-US" dirty="0" smtClean="0"/>
              <a:t>しかも海外旅行が大半</a:t>
            </a:r>
            <a:endParaRPr kumimoji="1" lang="ja-JP" altLang="en-US" dirty="0"/>
          </a:p>
        </p:txBody>
      </p:sp>
      <p:pic>
        <p:nvPicPr>
          <p:cNvPr id="4" name="コンテンツ プレースホルダ 3"/>
          <p:cNvPicPr>
            <a:picLocks noGrp="1"/>
          </p:cNvPicPr>
          <p:nvPr>
            <p:ph idx="1"/>
          </p:nvPr>
        </p:nvPicPr>
        <p:blipFill>
          <a:blip r:embed="rId3" cstate="print"/>
          <a:srcRect l="25692" t="33770" r="26979" b="4712"/>
          <a:stretch>
            <a:fillRect/>
          </a:stretch>
        </p:blipFill>
        <p:spPr bwMode="auto">
          <a:xfrm>
            <a:off x="395536" y="2169195"/>
            <a:ext cx="6158047" cy="4500165"/>
          </a:xfrm>
          <a:prstGeom prst="rect">
            <a:avLst/>
          </a:prstGeom>
          <a:noFill/>
          <a:ln w="9525">
            <a:noFill/>
            <a:miter lim="800000"/>
            <a:headEnd/>
            <a:tailEnd/>
          </a:ln>
        </p:spPr>
      </p:pic>
      <p:pic>
        <p:nvPicPr>
          <p:cNvPr id="5" name="図 4"/>
          <p:cNvPicPr/>
          <p:nvPr/>
        </p:nvPicPr>
        <p:blipFill>
          <a:blip r:embed="rId4" cstate="print"/>
          <a:srcRect l="74002" t="23916" r="9996" b="4945"/>
          <a:stretch>
            <a:fillRect/>
          </a:stretch>
        </p:blipFill>
        <p:spPr bwMode="auto">
          <a:xfrm>
            <a:off x="6804248" y="3861048"/>
            <a:ext cx="1440160" cy="2232248"/>
          </a:xfrm>
          <a:prstGeom prst="rect">
            <a:avLst/>
          </a:prstGeom>
          <a:noFill/>
          <a:ln w="9525">
            <a:noFill/>
            <a:miter lim="800000"/>
            <a:headEnd/>
            <a:tailEnd/>
          </a:ln>
        </p:spPr>
      </p:pic>
      <p:sp>
        <p:nvSpPr>
          <p:cNvPr id="6" name="右矢印 5"/>
          <p:cNvSpPr/>
          <p:nvPr/>
        </p:nvSpPr>
        <p:spPr>
          <a:xfrm flipH="1">
            <a:off x="5580112" y="4600552"/>
            <a:ext cx="1296144"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ln>
            <a:solidFill>
              <a:schemeClr val="accent1"/>
            </a:solidFill>
          </a:ln>
        </p:spPr>
        <p:txBody>
          <a:bodyPr/>
          <a:lstStyle/>
          <a:p>
            <a:r>
              <a:rPr kumimoji="1" lang="ja-JP" altLang="en-US" dirty="0" smtClean="0"/>
              <a:t>１９３０年頃の世相</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ja-JP" altLang="en-US" dirty="0" smtClean="0"/>
              <a:t>外人観光客に力を入れだした１９３０年頃を振り返ってみることにする。</a:t>
            </a:r>
          </a:p>
          <a:p>
            <a:r>
              <a:rPr lang="ja-JP" altLang="en-US" dirty="0" smtClean="0"/>
              <a:t>当時は、近年の傾向にもみられるように株主重視社会であった。社内格差も１００倍と大きく、役員賞与は利益金の５</a:t>
            </a:r>
            <a:r>
              <a:rPr lang="en-US" altLang="ja-JP" dirty="0" smtClean="0"/>
              <a:t>~</a:t>
            </a:r>
            <a:r>
              <a:rPr lang="ja-JP" altLang="en-US" dirty="0" smtClean="0"/>
              <a:t>１０％が常識であったようだ。</a:t>
            </a:r>
            <a:endParaRPr lang="en-US" altLang="ja-JP" dirty="0" smtClean="0"/>
          </a:p>
          <a:p>
            <a:r>
              <a:rPr lang="ja-JP" altLang="en-US" dirty="0" smtClean="0"/>
              <a:t>豊かな層は豊かになる社会で、１９２３年に冷蔵の輸入が始まったが、１９３０年にはあの東芝による国産が始まっている。</a:t>
            </a:r>
          </a:p>
          <a:p>
            <a:endParaRPr lang="ja-JP" alt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525344"/>
          </a:xfrm>
        </p:spPr>
        <p:txBody>
          <a:bodyPr>
            <a:normAutofit/>
          </a:bodyPr>
          <a:lstStyle/>
          <a:p>
            <a:r>
              <a:rPr lang="ja-JP" altLang="en-US" dirty="0" smtClean="0"/>
              <a:t>都市人口が増加したのもこの時代である。交通網が発達し職住分離、郊外が発達した。小林一三の時代である。１９２８年の大阪の人口は２３３万人と東京の２２１万人を超えていた。</a:t>
            </a:r>
            <a:endParaRPr lang="en-US" altLang="ja-JP" dirty="0" smtClean="0"/>
          </a:p>
          <a:p>
            <a:r>
              <a:rPr lang="ja-JP" altLang="en-US" dirty="0" smtClean="0"/>
              <a:t>逆転するのは１９３２年に大東京になった時で、それまで渋谷は豊多摩郡渋谷町であった。</a:t>
            </a:r>
            <a:endParaRPr lang="en-US" altLang="ja-JP" dirty="0" smtClean="0"/>
          </a:p>
          <a:p>
            <a:r>
              <a:rPr lang="ja-JP" altLang="en-US" dirty="0" smtClean="0"/>
              <a:t>当時の坪あたり地価は銀座１７５６円、有楽町６００円、芝白金４９円であった。東麻布</a:t>
            </a:r>
            <a:r>
              <a:rPr lang="en-US" altLang="ja-JP" dirty="0" smtClean="0"/>
              <a:t>1</a:t>
            </a:r>
            <a:r>
              <a:rPr lang="ja-JP" altLang="en-US" dirty="0" smtClean="0"/>
              <a:t>丁目の公示価格は現在３７０万円、銀座の平均が４５００万円。どの地点によるかで違うであろうか</a:t>
            </a:r>
            <a:r>
              <a:rPr lang="ja-JP" altLang="en-US" dirty="0" err="1" smtClean="0"/>
              <a:t>ら</a:t>
            </a:r>
            <a:r>
              <a:rPr lang="ja-JP" altLang="en-US" dirty="0" smtClean="0"/>
              <a:t>単純な比較はできない。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normAutofit lnSpcReduction="10000"/>
          </a:bodyPr>
          <a:lstStyle/>
          <a:p>
            <a:r>
              <a:rPr lang="ja-JP" altLang="en-US" dirty="0"/>
              <a:t>１９２５年に山手線が開通し１９２７年には三分間隔運転が実施されている。中央線の東京中野間も同様だった。今年から東北線も常磐線も直通運転が始まり、２０２０年には田町品川に新駅ができ、いずれ羽田までもいけるように</a:t>
            </a:r>
            <a:r>
              <a:rPr lang="ja-JP" altLang="en-US" dirty="0" smtClean="0"/>
              <a:t>なる</a:t>
            </a:r>
            <a:endParaRPr lang="en-US" altLang="ja-JP" dirty="0" smtClean="0"/>
          </a:p>
          <a:p>
            <a:r>
              <a:rPr lang="ja-JP" altLang="en-US" dirty="0" smtClean="0"/>
              <a:t>その</a:t>
            </a:r>
            <a:r>
              <a:rPr lang="ja-JP" altLang="en-US" dirty="0"/>
              <a:t>飛行場は１９２４年には立川であったが、１９３１年に羽田が開港している。１９２４年に大阪で円タクが開始され、東京は１９２７年に市内一円となった。この点は未だにメーターに固執している現代の方が遅れているようだ。箱根の有料道路は１９３２年に完成。</a:t>
            </a:r>
          </a:p>
          <a:p>
            <a:endParaRPr lang="ja-JP" altLang="en-US" dirty="0"/>
          </a:p>
        </p:txBody>
      </p:sp>
    </p:spTree>
    <p:extLst>
      <p:ext uri="{BB962C8B-B14F-4D97-AF65-F5344CB8AC3E}">
        <p14:creationId xmlns:p14="http://schemas.microsoft.com/office/powerpoint/2010/main" val="187685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ja-JP" altLang="en-US" dirty="0" smtClean="0"/>
              <a:t>１９２６年にＮＨＫが設立された。ラジオによる野球の実況放送が行われている。１９２７年に岩波文庫が発行された。１９３１年に最初のトーキー映画「モロッコ」が字幕スーパーで上映された。</a:t>
            </a:r>
          </a:p>
          <a:p>
            <a:r>
              <a:rPr lang="ja-JP" altLang="en-US" dirty="0" smtClean="0"/>
              <a:t>昭和恐慌は１９２９年から二年間であるが、失業者は１００万人で労働争議・小作争議が３０万件発生している。東大卒の就職率でさえ３０％であった。繭価が暴落し、農家の最大の副業が大打撃を受けた。１９３０は年大豊作で米価は暴落した。１９３２年欠食児童は文部省の発表では２０万人であった。今日本に農業はあっても農村は存在しな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9392"/>
            <a:ext cx="8229600" cy="6225555"/>
          </a:xfrm>
        </p:spPr>
        <p:txBody>
          <a:bodyPr>
            <a:normAutofit fontScale="92500" lnSpcReduction="10000"/>
          </a:bodyPr>
          <a:lstStyle/>
          <a:p>
            <a:r>
              <a:rPr lang="ja-JP" altLang="en-US" dirty="0"/>
              <a:t>平均寿命は４５歳前後、幼児死亡率が高かったのと、都会での結核が多かったからである。戦争の影響はないが日本人は短命であった。</a:t>
            </a:r>
          </a:p>
          <a:p>
            <a:r>
              <a:rPr lang="ja-JP" altLang="en-US" dirty="0"/>
              <a:t>統制の動きが出だしたのは１９３４年からである。物質的な面より精神的な面から始まった。国史学会の重鎮で貴族院銀が英語授業時間削減を主張。瑣末主義</a:t>
            </a:r>
          </a:p>
          <a:p>
            <a:r>
              <a:rPr lang="ja-JP" altLang="en-US" dirty="0"/>
              <a:t>日本の経済面で対米依存度が著しく高い　輸出四割（生糸、絹織物、陶磁器、茶）、輸入三割（綿花、木材、機械。鉄、小麦）</a:t>
            </a:r>
          </a:p>
          <a:p>
            <a:r>
              <a:rPr lang="ja-JP" altLang="en-US" dirty="0"/>
              <a:t>第一次大戦の後、関東大震災、恐慌等により、所有正貨が減少し、外債依存になる、こうして行財政整理、軍縮が叫ばれる。領土拡張よりも市場拡張に重点がおかれることとなった。　</a:t>
            </a:r>
          </a:p>
          <a:p>
            <a:endParaRPr lang="ja-JP" altLang="en-US" dirty="0"/>
          </a:p>
          <a:p>
            <a:endParaRPr kumimoji="1" lang="ja-JP" altLang="en-US" dirty="0"/>
          </a:p>
        </p:txBody>
      </p:sp>
    </p:spTree>
    <p:extLst>
      <p:ext uri="{BB962C8B-B14F-4D97-AF65-F5344CB8AC3E}">
        <p14:creationId xmlns:p14="http://schemas.microsoft.com/office/powerpoint/2010/main" val="292399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法令用語「観光」誕生</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kumimoji="1" lang="ja-JP" altLang="en-US" dirty="0" smtClean="0"/>
              <a:t>国際観光局官制で初めて法令用語として「観光」が登場</a:t>
            </a:r>
            <a:endParaRPr kumimoji="1" lang="en-US" altLang="ja-JP" dirty="0" smtClean="0"/>
          </a:p>
          <a:p>
            <a:r>
              <a:rPr lang="ja-JP" altLang="en-US" dirty="0" smtClean="0"/>
              <a:t>世上（朝日データベースで読む同新聞記事）で</a:t>
            </a:r>
            <a:r>
              <a:rPr lang="ja-JP" altLang="en-US" dirty="0"/>
              <a:t>使用</a:t>
            </a:r>
            <a:r>
              <a:rPr lang="ja-JP" altLang="en-US" dirty="0" smtClean="0"/>
              <a:t>される「観光」は今日いうところの「国際観光」であり、当時としては「観光」でよかったが、</a:t>
            </a:r>
            <a:r>
              <a:rPr lang="ja-JP" altLang="en-US" dirty="0" smtClean="0">
                <a:solidFill>
                  <a:srgbClr val="FF0000"/>
                </a:solidFill>
              </a:rPr>
              <a:t>江木翼（たすく）大臣</a:t>
            </a:r>
            <a:r>
              <a:rPr lang="ja-JP" altLang="en-US" dirty="0" smtClean="0"/>
              <a:t>の意見で「国際観光」となった（新井尭爾初代国際観光局長談）。</a:t>
            </a:r>
            <a:r>
              <a:rPr lang="ja-JP" altLang="en-US" dirty="0" smtClean="0">
                <a:solidFill>
                  <a:schemeClr val="accent1">
                    <a:lumMod val="75000"/>
                  </a:schemeClr>
                </a:solidFill>
              </a:rPr>
              <a:t>国際外遊</a:t>
            </a:r>
            <a:endParaRPr lang="en-US" altLang="ja-JP" dirty="0" smtClean="0">
              <a:solidFill>
                <a:schemeClr val="accent1">
                  <a:lumMod val="75000"/>
                </a:schemeClr>
              </a:solidFill>
            </a:endParaRPr>
          </a:p>
          <a:p>
            <a:r>
              <a:rPr lang="ja-JP" altLang="en-US" dirty="0" smtClean="0"/>
              <a:t>朝日新聞記事では当初「観光局」で報道、勅令制定時に「国際観光」なる用語がはじめてつかわれた。</a:t>
            </a:r>
            <a:endParaRPr lang="en-US" altLang="ja-JP" dirty="0" smtClean="0"/>
          </a:p>
          <a:p>
            <a:r>
              <a:rPr lang="ja-JP" altLang="en-US" dirty="0"/>
              <a:t>法令</a:t>
            </a:r>
            <a:r>
              <a:rPr lang="ja-JP" altLang="en-US" dirty="0" smtClean="0"/>
              <a:t>で「観光」が使用されることにより、用語の観光は外客誘致のものとして広がっていった。</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1470025"/>
          </a:xfrm>
          <a:solidFill>
            <a:srgbClr val="92D050"/>
          </a:solidFill>
          <a:ln>
            <a:solidFill>
              <a:schemeClr val="tx1">
                <a:lumMod val="95000"/>
                <a:lumOff val="5000"/>
              </a:schemeClr>
            </a:solidFill>
          </a:ln>
        </p:spPr>
        <p:txBody>
          <a:bodyPr/>
          <a:lstStyle/>
          <a:p>
            <a:r>
              <a:rPr lang="ja-JP" altLang="ja-JP" dirty="0" smtClean="0"/>
              <a:t>国際観光局</a:t>
            </a:r>
            <a:r>
              <a:rPr lang="en-US" altLang="ja-JP" dirty="0" smtClean="0"/>
              <a:t/>
            </a:r>
            <a:br>
              <a:rPr lang="en-US" altLang="ja-JP" dirty="0" smtClean="0"/>
            </a:br>
            <a:r>
              <a:rPr lang="en-US" altLang="ja-JP" dirty="0" smtClean="0"/>
              <a:t>(Board of </a:t>
            </a:r>
            <a:r>
              <a:rPr lang="en-US" altLang="ja-JP" dirty="0" smtClean="0">
                <a:solidFill>
                  <a:srgbClr val="FF0000"/>
                </a:solidFill>
              </a:rPr>
              <a:t>Tourist </a:t>
            </a:r>
            <a:r>
              <a:rPr lang="en-US" altLang="ja-JP" dirty="0" smtClean="0"/>
              <a:t>Industry)</a:t>
            </a:r>
            <a:endParaRPr kumimoji="1" lang="ja-JP" altLang="en-US" dirty="0"/>
          </a:p>
        </p:txBody>
      </p:sp>
      <p:sp>
        <p:nvSpPr>
          <p:cNvPr id="3" name="コンテンツ プレースホルダ 2"/>
          <p:cNvSpPr>
            <a:spLocks noGrp="1"/>
          </p:cNvSpPr>
          <p:nvPr>
            <p:ph type="subTitle" idx="1"/>
          </p:nvPr>
        </p:nvSpPr>
        <p:spPr>
          <a:xfrm>
            <a:off x="1371600" y="3068960"/>
            <a:ext cx="6400800" cy="1752600"/>
          </a:xfrm>
        </p:spPr>
        <p:txBody>
          <a:bodyPr>
            <a:normAutofit fontScale="92500" lnSpcReduction="20000"/>
          </a:bodyPr>
          <a:lstStyle/>
          <a:p>
            <a:pPr algn="l"/>
            <a:r>
              <a:rPr lang="ja-JP" altLang="ja-JP" dirty="0" smtClean="0">
                <a:solidFill>
                  <a:schemeClr val="tx1">
                    <a:lumMod val="95000"/>
                    <a:lumOff val="5000"/>
                  </a:schemeClr>
                </a:solidFill>
              </a:rPr>
              <a:t>昭和５年４月</a:t>
            </a:r>
            <a:r>
              <a:rPr lang="en-US" altLang="ja-JP" dirty="0" smtClean="0">
                <a:solidFill>
                  <a:schemeClr val="tx1">
                    <a:lumMod val="95000"/>
                    <a:lumOff val="5000"/>
                  </a:schemeClr>
                </a:solidFill>
              </a:rPr>
              <a:t>23</a:t>
            </a:r>
            <a:r>
              <a:rPr lang="ja-JP" altLang="ja-JP" dirty="0" smtClean="0">
                <a:solidFill>
                  <a:schemeClr val="tx1">
                    <a:lumMod val="95000"/>
                    <a:lumOff val="5000"/>
                  </a:schemeClr>
                </a:solidFill>
              </a:rPr>
              <a:t>日</a:t>
            </a:r>
          </a:p>
          <a:p>
            <a:pPr algn="l"/>
            <a:r>
              <a:rPr lang="ja-JP" altLang="ja-JP" dirty="0" smtClean="0">
                <a:solidFill>
                  <a:schemeClr val="tx1">
                    <a:lumMod val="95000"/>
                    <a:lumOff val="5000"/>
                  </a:schemeClr>
                </a:solidFill>
              </a:rPr>
              <a:t>勅令第８３号　国際観光局官制</a:t>
            </a:r>
          </a:p>
          <a:p>
            <a:pPr algn="l"/>
            <a:r>
              <a:rPr lang="ja-JP" altLang="ja-JP" dirty="0" smtClean="0">
                <a:solidFill>
                  <a:schemeClr val="tx1">
                    <a:lumMod val="95000"/>
                    <a:lumOff val="5000"/>
                  </a:schemeClr>
                </a:solidFill>
              </a:rPr>
              <a:t>第１条　国際観光局ハ鉄道大臣ノ管理ニ属シ外客誘致ニ関スル事項ヲ掌ル</a:t>
            </a:r>
          </a:p>
          <a:p>
            <a:endParaRPr kumimoji="1" lang="ja-JP" altLang="en-US" dirty="0"/>
          </a:p>
        </p:txBody>
      </p:sp>
      <p:sp>
        <p:nvSpPr>
          <p:cNvPr id="4" name="コンテンツ プレースホルダ 2"/>
          <p:cNvSpPr txBox="1">
            <a:spLocks/>
          </p:cNvSpPr>
          <p:nvPr/>
        </p:nvSpPr>
        <p:spPr>
          <a:xfrm>
            <a:off x="1524000" y="5301208"/>
            <a:ext cx="6400800" cy="108012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原語国においてＴＯＵＲＩＳＴが国際に限定されていなかったと思われ、日本において限定的なった理由を調査する必要がある</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0" y="1772717"/>
            <a:ext cx="9144000" cy="4536603"/>
          </a:xfrm>
          <a:noFill/>
          <a:ln>
            <a:solidFill>
              <a:schemeClr val="tx1">
                <a:lumMod val="85000"/>
                <a:lumOff val="15000"/>
              </a:schemeClr>
            </a:solidFill>
          </a:ln>
        </p:spPr>
        <p:txBody>
          <a:bodyPr>
            <a:normAutofit fontScale="92500" lnSpcReduction="10000"/>
          </a:bodyPr>
          <a:lstStyle/>
          <a:p>
            <a:r>
              <a:rPr lang="ja-JP" altLang="en-US" sz="4000" dirty="0"/>
              <a:t>「外国人の巾着を狙うようなことははなはだ面白くない」 </a:t>
            </a:r>
            <a:endParaRPr lang="en-US" altLang="ja-JP" sz="4000" dirty="0"/>
          </a:p>
          <a:p>
            <a:r>
              <a:rPr lang="ja-JP" altLang="en-US" sz="4000" dirty="0"/>
              <a:t>「物乞い</a:t>
            </a:r>
            <a:r>
              <a:rPr lang="ja-JP" altLang="en-US" sz="4000" dirty="0" smtClean="0"/>
              <a:t>」</a:t>
            </a:r>
            <a:endParaRPr lang="en-US" altLang="ja-JP" sz="4000" dirty="0" smtClean="0"/>
          </a:p>
          <a:p>
            <a:pPr>
              <a:buNone/>
            </a:pPr>
            <a:r>
              <a:rPr lang="ja-JP" altLang="en-US" sz="4000" dirty="0" smtClean="0"/>
              <a:t>　　　　新井</a:t>
            </a:r>
            <a:r>
              <a:rPr lang="ja-JP" altLang="en-US" sz="4000" dirty="0"/>
              <a:t>尭</a:t>
            </a:r>
            <a:r>
              <a:rPr lang="ja-JP" altLang="en-US" sz="4000" dirty="0" smtClean="0"/>
              <a:t>爾・初代国際観光局長</a:t>
            </a:r>
            <a:endParaRPr lang="en-US" altLang="ja-JP" sz="4000" dirty="0"/>
          </a:p>
          <a:p>
            <a:pPr>
              <a:buFontTx/>
              <a:buNone/>
            </a:pPr>
            <a:endParaRPr lang="en-US" altLang="ja-JP" sz="4000" dirty="0"/>
          </a:p>
          <a:p>
            <a:pPr>
              <a:buFontTx/>
              <a:buNone/>
            </a:pPr>
            <a:r>
              <a:rPr lang="ja-JP" altLang="en-US" sz="4000" dirty="0"/>
              <a:t>　　　　　→観光の語源意識に</a:t>
            </a:r>
            <a:r>
              <a:rPr lang="ja-JP" altLang="en-US" sz="4000" dirty="0" smtClean="0"/>
              <a:t>影響</a:t>
            </a:r>
            <a:endParaRPr lang="en-US" altLang="ja-JP" sz="4000" dirty="0" smtClean="0"/>
          </a:p>
          <a:p>
            <a:pPr>
              <a:buFontTx/>
              <a:buNone/>
            </a:pPr>
            <a:r>
              <a:rPr lang="ja-JP" altLang="en-US" sz="4000" dirty="0" smtClean="0"/>
              <a:t>本音は外貨獲得、建前は日本文化を見せる</a:t>
            </a:r>
            <a:endParaRPr lang="ja-JP" alt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当時もあった景観論</a:t>
            </a:r>
            <a:endParaRPr kumimoji="1" lang="ja-JP" altLang="en-US" dirty="0"/>
          </a:p>
        </p:txBody>
      </p:sp>
      <p:sp>
        <p:nvSpPr>
          <p:cNvPr id="3" name="コンテンツ プレースホルダ 2"/>
          <p:cNvSpPr>
            <a:spLocks noGrp="1"/>
          </p:cNvSpPr>
          <p:nvPr>
            <p:ph idx="1"/>
          </p:nvPr>
        </p:nvSpPr>
        <p:spPr>
          <a:xfrm>
            <a:off x="144016" y="1960240"/>
            <a:ext cx="8892480" cy="4493096"/>
          </a:xfrm>
        </p:spPr>
        <p:txBody>
          <a:bodyPr>
            <a:normAutofit/>
          </a:bodyPr>
          <a:lstStyle/>
          <a:p>
            <a:r>
              <a:rPr lang="en-US" altLang="ja-JP" dirty="0" smtClean="0"/>
              <a:t>30</a:t>
            </a:r>
            <a:r>
              <a:rPr lang="ja-JP" altLang="ja-JP" dirty="0" smtClean="0"/>
              <a:t>年</a:t>
            </a:r>
            <a:r>
              <a:rPr lang="en-US" altLang="ja-JP" dirty="0" smtClean="0"/>
              <a:t>5</a:t>
            </a:r>
            <a:r>
              <a:rPr lang="ja-JP" altLang="ja-JP" dirty="0" smtClean="0"/>
              <a:t>月</a:t>
            </a:r>
            <a:r>
              <a:rPr lang="en-US" altLang="ja-JP" dirty="0" smtClean="0"/>
              <a:t>15</a:t>
            </a:r>
            <a:r>
              <a:rPr lang="ja-JP" altLang="ja-JP" dirty="0" smtClean="0"/>
              <a:t>日</a:t>
            </a:r>
            <a:r>
              <a:rPr lang="ja-JP" altLang="en-US" dirty="0" smtClean="0"/>
              <a:t>記事　</a:t>
            </a:r>
            <a:r>
              <a:rPr lang="ja-JP" altLang="ja-JP" dirty="0" smtClean="0"/>
              <a:t>鉄道用電線が御殿場国府津間鉄道車窓からみる富士山の景観を損ねる</a:t>
            </a:r>
            <a:r>
              <a:rPr lang="ja-JP" altLang="en-US" dirty="0" smtClean="0"/>
              <a:t>から</a:t>
            </a:r>
            <a:r>
              <a:rPr lang="ja-JP" altLang="ja-JP" dirty="0" smtClean="0"/>
              <a:t>地下化と静岡県知事発言</a:t>
            </a:r>
            <a:endParaRPr lang="en-US" altLang="ja-JP" dirty="0" smtClean="0"/>
          </a:p>
          <a:p>
            <a:r>
              <a:rPr lang="ja-JP" altLang="ja-JP" dirty="0" smtClean="0"/>
              <a:t>国際観光局長賛成も鉄道省電化課長は「経費がかるので反対側に移動させられないか」と発言</a:t>
            </a:r>
            <a:endParaRPr lang="en-US" altLang="ja-JP" dirty="0" smtClean="0"/>
          </a:p>
          <a:p>
            <a:r>
              <a:rPr lang="ja-JP" altLang="en-US" dirty="0" smtClean="0"/>
              <a:t>鉄道省内でも国際観光局と施設整備部門での意見調整</a:t>
            </a:r>
            <a:endParaRPr lang="en-US" altLang="ja-JP" dirty="0" smtClean="0"/>
          </a:p>
          <a:p>
            <a:r>
              <a:rPr lang="ja-JP" altLang="en-US" dirty="0" smtClean="0"/>
              <a:t>現代でいえば</a:t>
            </a:r>
            <a:r>
              <a:rPr lang="ja-JP" altLang="en-US" dirty="0" smtClean="0">
                <a:solidFill>
                  <a:srgbClr val="FF0000"/>
                </a:solidFill>
              </a:rPr>
              <a:t>電柱地中化</a:t>
            </a:r>
            <a:r>
              <a:rPr lang="ja-JP" altLang="en-US" dirty="0" smtClean="0"/>
              <a:t>問題であろう</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kumimoji="1" lang="ja-JP" altLang="en-US" dirty="0" smtClean="0"/>
              <a:t>オリンピック</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b="1" dirty="0" smtClean="0">
                <a:solidFill>
                  <a:srgbClr val="0070C0"/>
                </a:solidFill>
              </a:rPr>
              <a:t>１９４０年　幻の東京オリンピック</a:t>
            </a:r>
            <a:endParaRPr kumimoji="1" lang="en-US" altLang="ja-JP" b="1" dirty="0" smtClean="0">
              <a:solidFill>
                <a:srgbClr val="0070C0"/>
              </a:solidFill>
            </a:endParaRPr>
          </a:p>
          <a:p>
            <a:pPr>
              <a:buNone/>
            </a:pPr>
            <a:r>
              <a:rPr lang="ja-JP" altLang="en-US" b="1" dirty="0">
                <a:solidFill>
                  <a:srgbClr val="0070C0"/>
                </a:solidFill>
              </a:rPr>
              <a:t>　</a:t>
            </a:r>
            <a:r>
              <a:rPr lang="ja-JP" altLang="en-US" b="1" dirty="0" smtClean="0">
                <a:solidFill>
                  <a:srgbClr val="0070C0"/>
                </a:solidFill>
              </a:rPr>
              <a:t>　　　日中戦争により、返上</a:t>
            </a:r>
            <a:endParaRPr kumimoji="1" lang="en-US" altLang="ja-JP" b="1" dirty="0" smtClean="0">
              <a:solidFill>
                <a:srgbClr val="0070C0"/>
              </a:solidFill>
            </a:endParaRPr>
          </a:p>
          <a:p>
            <a:r>
              <a:rPr lang="ja-JP" altLang="en-US" dirty="0" smtClean="0"/>
              <a:t>１９６４年　東京オリンピック</a:t>
            </a:r>
            <a:endParaRPr lang="en-US" altLang="ja-JP" dirty="0" smtClean="0"/>
          </a:p>
          <a:p>
            <a:r>
              <a:rPr kumimoji="1" lang="ja-JP" altLang="en-US" dirty="0" smtClean="0"/>
              <a:t>１９８８年　ソウルオリンピック</a:t>
            </a:r>
            <a:endParaRPr kumimoji="1" lang="en-US" altLang="ja-JP" dirty="0" smtClean="0"/>
          </a:p>
          <a:p>
            <a:r>
              <a:rPr lang="ja-JP" altLang="en-US" dirty="0" smtClean="0"/>
              <a:t>２００８年　北京オリンピック</a:t>
            </a:r>
            <a:endParaRPr lang="en-US" altLang="ja-JP" dirty="0" smtClean="0"/>
          </a:p>
          <a:p>
            <a:pPr>
              <a:buNone/>
            </a:pPr>
            <a:r>
              <a:rPr lang="ja-JP" altLang="en-US" dirty="0"/>
              <a:t>　</a:t>
            </a:r>
            <a:r>
              <a:rPr lang="ja-JP" altLang="en-US" dirty="0" smtClean="0"/>
              <a:t>　　　</a:t>
            </a:r>
            <a:r>
              <a:rPr lang="ja-JP" altLang="en-US" sz="4000" b="1" dirty="0" smtClean="0">
                <a:solidFill>
                  <a:srgbClr val="FF0000"/>
                </a:solidFill>
              </a:rPr>
              <a:t>福島原発事故</a:t>
            </a:r>
            <a:endParaRPr lang="en-US" altLang="ja-JP" sz="4000" b="1" dirty="0" smtClean="0">
              <a:solidFill>
                <a:srgbClr val="FF0000"/>
              </a:solidFill>
            </a:endParaRPr>
          </a:p>
          <a:p>
            <a:pPr>
              <a:buNone/>
            </a:pPr>
            <a:r>
              <a:rPr lang="ja-JP" altLang="en-US" sz="4000" b="1" dirty="0">
                <a:solidFill>
                  <a:srgbClr val="FF0000"/>
                </a:solidFill>
              </a:rPr>
              <a:t>　</a:t>
            </a:r>
            <a:r>
              <a:rPr lang="ja-JP" altLang="en-US" sz="4000" b="1" dirty="0" smtClean="0">
                <a:solidFill>
                  <a:srgbClr val="FF0000"/>
                </a:solidFill>
              </a:rPr>
              <a:t>　　 円安</a:t>
            </a:r>
            <a:endParaRPr lang="en-US" altLang="ja-JP" sz="4000" b="1" dirty="0" smtClean="0">
              <a:solidFill>
                <a:srgbClr val="FF0000"/>
              </a:solidFill>
            </a:endParaRPr>
          </a:p>
          <a:p>
            <a:r>
              <a:rPr kumimoji="1" lang="ja-JP" altLang="en-US" dirty="0" smtClean="0"/>
              <a:t>２０２０年　東京オリンピック</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691680" y="216024"/>
            <a:ext cx="648072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60648"/>
            <a:ext cx="8229600" cy="1143000"/>
          </a:xfrm>
          <a:ln>
            <a:solidFill>
              <a:schemeClr val="tx1">
                <a:lumMod val="95000"/>
                <a:lumOff val="5000"/>
              </a:schemeClr>
            </a:solidFill>
          </a:ln>
        </p:spPr>
        <p:txBody>
          <a:bodyPr>
            <a:normAutofit fontScale="90000"/>
          </a:bodyPr>
          <a:lstStyle/>
          <a:p>
            <a:r>
              <a:rPr lang="ja-JP" altLang="en-US" sz="2800" b="1" dirty="0" smtClean="0"/>
              <a:t>赤富士が電線だらけ</a:t>
            </a:r>
            <a:r>
              <a:rPr lang="en-US" altLang="ja-JP" sz="2800" b="1" dirty="0" smtClean="0"/>
              <a:t>... </a:t>
            </a:r>
            <a:r>
              <a:rPr lang="ja-JP" altLang="en-US" sz="2800" b="1" dirty="0" smtClean="0"/>
              <a:t>啓発イラストが「カッコよくて逆効果」と話題に</a:t>
            </a:r>
            <a:r>
              <a:rPr lang="en-US" altLang="ja-JP" sz="2800" b="1" dirty="0" smtClean="0"/>
              <a:t>【</a:t>
            </a:r>
            <a:r>
              <a:rPr lang="ja-JP" altLang="en-US" sz="2800" b="1" dirty="0" smtClean="0"/>
              <a:t>無電柱化民間プロジェクト</a:t>
            </a:r>
            <a:r>
              <a:rPr lang="en-US" altLang="ja-JP" sz="2800" b="1" dirty="0" smtClean="0"/>
              <a:t>】</a:t>
            </a:r>
            <a:br>
              <a:rPr lang="en-US" altLang="ja-JP" sz="2800" b="1" dirty="0" smtClean="0"/>
            </a:br>
            <a:r>
              <a:rPr lang="en-US" altLang="ja-JP" sz="2000" b="1" dirty="0" smtClean="0"/>
              <a:t>http://www.huffingtonpost.jp/2014/07/13/mudenchuka-project_n_5581680.html</a:t>
            </a:r>
            <a:endParaRPr kumimoji="1" lang="ja-JP" altLang="en-US" sz="2000" dirty="0"/>
          </a:p>
        </p:txBody>
      </p:sp>
      <p:pic>
        <p:nvPicPr>
          <p:cNvPr id="2050" name="Picture 2" descr="akafuji"/>
          <p:cNvPicPr>
            <a:picLocks noChangeAspect="1" noChangeArrowheads="1"/>
          </p:cNvPicPr>
          <p:nvPr/>
        </p:nvPicPr>
        <p:blipFill>
          <a:blip r:embed="rId3" cstate="print"/>
          <a:srcRect/>
          <a:stretch>
            <a:fillRect/>
          </a:stretch>
        </p:blipFill>
        <p:spPr bwMode="auto">
          <a:xfrm>
            <a:off x="623986" y="1556792"/>
            <a:ext cx="7764438" cy="51762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287016"/>
          </a:xfrm>
          <a:solidFill>
            <a:srgbClr val="FFFF00"/>
          </a:solidFill>
          <a:ln w="38100">
            <a:solidFill>
              <a:schemeClr val="tx1">
                <a:lumMod val="85000"/>
                <a:lumOff val="15000"/>
              </a:schemeClr>
            </a:solidFill>
          </a:ln>
        </p:spPr>
        <p:txBody>
          <a:bodyPr>
            <a:normAutofit fontScale="90000"/>
          </a:bodyPr>
          <a:lstStyle/>
          <a:p>
            <a:r>
              <a:rPr kumimoji="1" lang="en-US" altLang="ja-JP" dirty="0" smtClean="0"/>
              <a:t>1930</a:t>
            </a:r>
            <a:r>
              <a:rPr kumimoji="1" lang="ja-JP" altLang="en-US" dirty="0" smtClean="0"/>
              <a:t>年代のＩＲ（カジノ）は</a:t>
            </a:r>
            <a:r>
              <a:rPr kumimoji="1" lang="en-US" altLang="ja-JP" dirty="0" smtClean="0"/>
              <a:t/>
            </a:r>
            <a:br>
              <a:rPr kumimoji="1" lang="en-US" altLang="ja-JP" dirty="0" smtClean="0"/>
            </a:br>
            <a:r>
              <a:rPr lang="ja-JP" altLang="en-US" dirty="0" smtClean="0"/>
              <a:t>競犬場</a:t>
            </a:r>
            <a:endParaRPr kumimoji="1" lang="ja-JP" altLang="en-US" dirty="0"/>
          </a:p>
        </p:txBody>
      </p:sp>
      <p:sp>
        <p:nvSpPr>
          <p:cNvPr id="3" name="コンテンツ プレースホルダ 2"/>
          <p:cNvSpPr>
            <a:spLocks noGrp="1"/>
          </p:cNvSpPr>
          <p:nvPr>
            <p:ph idx="1"/>
          </p:nvPr>
        </p:nvSpPr>
        <p:spPr>
          <a:xfrm>
            <a:off x="0" y="1855365"/>
            <a:ext cx="9144000" cy="4525963"/>
          </a:xfrm>
        </p:spPr>
        <p:txBody>
          <a:bodyPr>
            <a:normAutofit fontScale="70000" lnSpcReduction="20000"/>
          </a:bodyPr>
          <a:lstStyle/>
          <a:p>
            <a:r>
              <a:rPr lang="en-US" altLang="ja-JP" dirty="0" smtClean="0"/>
              <a:t>1931</a:t>
            </a:r>
            <a:r>
              <a:rPr lang="ja-JP" altLang="en-US" dirty="0" smtClean="0"/>
              <a:t>年</a:t>
            </a:r>
            <a:r>
              <a:rPr lang="en-US" altLang="ja-JP" dirty="0" smtClean="0"/>
              <a:t>4</a:t>
            </a:r>
            <a:r>
              <a:rPr lang="ja-JP" altLang="ja-JP" dirty="0" smtClean="0"/>
              <a:t>月</a:t>
            </a:r>
            <a:r>
              <a:rPr lang="en-US" altLang="ja-JP" dirty="0" smtClean="0"/>
              <a:t>17</a:t>
            </a:r>
            <a:r>
              <a:rPr lang="ja-JP" altLang="ja-JP" dirty="0" smtClean="0"/>
              <a:t>日</a:t>
            </a:r>
            <a:r>
              <a:rPr lang="ja-JP" altLang="en-US" dirty="0" smtClean="0"/>
              <a:t>「</a:t>
            </a:r>
            <a:r>
              <a:rPr lang="ja-JP" altLang="ja-JP" b="1" dirty="0" smtClean="0">
                <a:solidFill>
                  <a:srgbClr val="FF0000"/>
                </a:solidFill>
              </a:rPr>
              <a:t>競犬場計画</a:t>
            </a:r>
            <a:r>
              <a:rPr lang="ja-JP" altLang="en-US" dirty="0" smtClean="0"/>
              <a:t>」</a:t>
            </a:r>
            <a:r>
              <a:rPr lang="ja-JP" altLang="ja-JP" dirty="0" smtClean="0"/>
              <a:t>　市村羽左衛門等が出資して東洋観光㈱設立　中国人米国人等外人にも出資募る　１万２千坪の川崎埋立地に円形トラック　ウサギをグレーハウンド犬が追いかける　</a:t>
            </a:r>
            <a:r>
              <a:rPr lang="ja-JP" altLang="ja-JP" b="1" dirty="0" smtClean="0">
                <a:solidFill>
                  <a:srgbClr val="FF0000"/>
                </a:solidFill>
              </a:rPr>
              <a:t>国際観光局も支援</a:t>
            </a:r>
            <a:r>
              <a:rPr lang="ja-JP" altLang="ja-JP" dirty="0" smtClean="0"/>
              <a:t>方針</a:t>
            </a:r>
            <a:endParaRPr lang="en-US" altLang="ja-JP" dirty="0" smtClean="0"/>
          </a:p>
          <a:p>
            <a:r>
              <a:rPr lang="en-US" altLang="ja-JP" dirty="0" smtClean="0"/>
              <a:t>4</a:t>
            </a:r>
            <a:r>
              <a:rPr lang="ja-JP" altLang="ja-JP" dirty="0" smtClean="0"/>
              <a:t>月</a:t>
            </a:r>
            <a:r>
              <a:rPr lang="en-US" altLang="ja-JP" dirty="0" smtClean="0"/>
              <a:t>21</a:t>
            </a:r>
            <a:r>
              <a:rPr lang="ja-JP" altLang="ja-JP" dirty="0" smtClean="0"/>
              <a:t>日</a:t>
            </a:r>
            <a:r>
              <a:rPr lang="ja-JP" altLang="en-US" dirty="0" smtClean="0"/>
              <a:t>　</a:t>
            </a:r>
            <a:r>
              <a:rPr lang="ja-JP" altLang="ja-JP" dirty="0" smtClean="0"/>
              <a:t>朝日主催懸賞金付き太平洋無着陸横断飛行関係記事とともに航空輸送記事</a:t>
            </a:r>
            <a:r>
              <a:rPr lang="ja-JP" altLang="en-US" dirty="0" smtClean="0"/>
              <a:t>（</a:t>
            </a:r>
            <a:r>
              <a:rPr lang="ja-JP" altLang="ja-JP" dirty="0" smtClean="0"/>
              <a:t>銀座の料理店鮮魚空輸播磨灘の鮮魚</a:t>
            </a:r>
            <a:r>
              <a:rPr lang="ja-JP" altLang="en-US" dirty="0" smtClean="0"/>
              <a:t>）</a:t>
            </a:r>
            <a:endParaRPr lang="ja-JP" altLang="ja-JP" dirty="0" smtClean="0"/>
          </a:p>
          <a:p>
            <a:r>
              <a:rPr lang="ja-JP" altLang="ja-JP" dirty="0" smtClean="0"/>
              <a:t>競犬　神奈川県は取締法律なく不許可方針　国際観光局が支援　内務省にお伺い</a:t>
            </a:r>
            <a:r>
              <a:rPr lang="ja-JP" altLang="en-US" dirty="0" smtClean="0"/>
              <a:t>　</a:t>
            </a:r>
            <a:r>
              <a:rPr lang="ja-JP" altLang="ja-JP" dirty="0" smtClean="0"/>
              <a:t>競馬は種の改良目的もあるが、イヌは大衆の射幸心あおる　これに対し国際観光局長は「許可してもよいと思うが」とコメント</a:t>
            </a:r>
          </a:p>
          <a:p>
            <a:r>
              <a:rPr lang="ja-JP" altLang="ja-JP" dirty="0" smtClean="0">
                <a:solidFill>
                  <a:srgbClr val="FF0000"/>
                </a:solidFill>
              </a:rPr>
              <a:t>現代でも権限のない官庁と責任を持たされる官庁の間　マスコミが面白く取り上げる関係が変わらない</a:t>
            </a:r>
            <a:endParaRPr lang="en-US" altLang="ja-JP" dirty="0" smtClean="0">
              <a:solidFill>
                <a:srgbClr val="FF0000"/>
              </a:solidFill>
            </a:endParaRPr>
          </a:p>
          <a:p>
            <a:r>
              <a:rPr lang="en-US" altLang="ja-JP" dirty="0" smtClean="0"/>
              <a:t>32</a:t>
            </a:r>
            <a:r>
              <a:rPr lang="ja-JP" altLang="ja-JP" dirty="0" smtClean="0"/>
              <a:t>年</a:t>
            </a:r>
            <a:r>
              <a:rPr lang="en-US" altLang="ja-JP" dirty="0" smtClean="0"/>
              <a:t>6</a:t>
            </a:r>
            <a:r>
              <a:rPr lang="ja-JP" altLang="ja-JP" dirty="0" smtClean="0"/>
              <a:t>月</a:t>
            </a:r>
            <a:r>
              <a:rPr lang="en-US" altLang="ja-JP" dirty="0" smtClean="0"/>
              <a:t>2</a:t>
            </a:r>
            <a:r>
              <a:rPr lang="ja-JP" altLang="ja-JP" dirty="0" smtClean="0"/>
              <a:t>日　</a:t>
            </a:r>
            <a:r>
              <a:rPr lang="ja-JP" altLang="ja-JP" b="1" dirty="0" smtClean="0">
                <a:solidFill>
                  <a:srgbClr val="FF0000"/>
                </a:solidFill>
              </a:rPr>
              <a:t>闘犬復活運動</a:t>
            </a:r>
            <a:r>
              <a:rPr lang="ja-JP" altLang="ja-JP" dirty="0" smtClean="0"/>
              <a:t>　</a:t>
            </a:r>
            <a:r>
              <a:rPr lang="ja-JP" altLang="ja-JP" b="1" dirty="0" smtClean="0">
                <a:solidFill>
                  <a:srgbClr val="FF0000"/>
                </a:solidFill>
              </a:rPr>
              <a:t>国際観光局に闘犬の許可と競技場の認可をせまる</a:t>
            </a:r>
            <a:r>
              <a:rPr lang="ja-JP" altLang="ja-JP" dirty="0" smtClean="0"/>
              <a:t>　理由は外客誘致　明治</a:t>
            </a:r>
            <a:r>
              <a:rPr lang="en-US" altLang="ja-JP" dirty="0" smtClean="0"/>
              <a:t>40</a:t>
            </a:r>
            <a:r>
              <a:rPr lang="ja-JP" altLang="ja-JP" dirty="0" smtClean="0"/>
              <a:t>年大正天皇（当時は皇太子）が高知県で鑑賞後全国でブーム、大正</a:t>
            </a:r>
            <a:r>
              <a:rPr lang="en-US" altLang="ja-JP" dirty="0" smtClean="0"/>
              <a:t>5</a:t>
            </a:r>
            <a:r>
              <a:rPr lang="ja-JP" altLang="ja-JP" dirty="0" smtClean="0"/>
              <a:t>年に禁止、秋田、高知県のみ実施　東京で見ることができるようになるか</a:t>
            </a:r>
          </a:p>
          <a:p>
            <a:endParaRPr lang="ja-JP" altLang="ja-JP" dirty="0" smtClean="0"/>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１９３１年４月２１日東京朝日朝刊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3961431" y="1798737"/>
            <a:ext cx="5147073" cy="472660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75878" y="3500573"/>
            <a:ext cx="3576042" cy="3096779"/>
          </a:xfrm>
          <a:prstGeom prst="rect">
            <a:avLst/>
          </a:prstGeom>
          <a:noFill/>
          <a:ln w="9525">
            <a:noFill/>
            <a:miter lim="800000"/>
            <a:headEnd/>
            <a:tailEnd/>
          </a:ln>
        </p:spPr>
      </p:pic>
      <p:sp>
        <p:nvSpPr>
          <p:cNvPr id="5" name="円/楕円 4"/>
          <p:cNvSpPr/>
          <p:nvPr/>
        </p:nvSpPr>
        <p:spPr>
          <a:xfrm>
            <a:off x="7812360" y="270892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139952" y="4293096"/>
            <a:ext cx="1130424"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lstStyle/>
          <a:p>
            <a:r>
              <a:rPr lang="ja-JP" altLang="ja-JP" dirty="0" smtClean="0"/>
              <a:t>オリンピック東京開催</a:t>
            </a:r>
            <a:endParaRPr kumimoji="1" lang="ja-JP" altLang="en-US" dirty="0"/>
          </a:p>
        </p:txBody>
      </p:sp>
      <p:sp>
        <p:nvSpPr>
          <p:cNvPr id="3" name="コンテンツ プレースホルダ 2"/>
          <p:cNvSpPr>
            <a:spLocks noGrp="1"/>
          </p:cNvSpPr>
          <p:nvPr>
            <p:ph idx="1"/>
          </p:nvPr>
        </p:nvSpPr>
        <p:spPr>
          <a:xfrm>
            <a:off x="179512" y="1600200"/>
            <a:ext cx="8964488" cy="4853136"/>
          </a:xfrm>
        </p:spPr>
        <p:txBody>
          <a:bodyPr>
            <a:normAutofit/>
          </a:bodyPr>
          <a:lstStyle/>
          <a:p>
            <a:r>
              <a:rPr lang="en-US" altLang="ja-JP" dirty="0" smtClean="0"/>
              <a:t>35</a:t>
            </a:r>
            <a:r>
              <a:rPr lang="ja-JP" altLang="ja-JP" dirty="0" smtClean="0"/>
              <a:t>年</a:t>
            </a:r>
            <a:r>
              <a:rPr lang="en-US" altLang="ja-JP" dirty="0" smtClean="0"/>
              <a:t>2</a:t>
            </a:r>
            <a:r>
              <a:rPr lang="ja-JP" altLang="ja-JP" dirty="0" smtClean="0"/>
              <a:t>月</a:t>
            </a:r>
            <a:r>
              <a:rPr lang="en-US" altLang="ja-JP" dirty="0" smtClean="0"/>
              <a:t>16</a:t>
            </a:r>
            <a:r>
              <a:rPr lang="ja-JP" altLang="ja-JP" dirty="0" smtClean="0"/>
              <a:t>日オリンピック東京開催有望　観光局乗り出す</a:t>
            </a:r>
          </a:p>
          <a:p>
            <a:r>
              <a:rPr lang="ja-JP" altLang="ja-JP" dirty="0" smtClean="0"/>
              <a:t>東京に一大観光ホテル建設</a:t>
            </a:r>
          </a:p>
          <a:p>
            <a:r>
              <a:rPr lang="ja-JP" altLang="ja-JP" dirty="0" smtClean="0"/>
              <a:t>日光箱根　湘南　富士　京都奈良神戸に完全ドライブウェイ　（戦後の国道基準</a:t>
            </a:r>
            <a:r>
              <a:rPr lang="ja-JP" altLang="en-US" dirty="0" smtClean="0"/>
              <a:t>）</a:t>
            </a:r>
            <a:endParaRPr lang="ja-JP" altLang="ja-JP" dirty="0" smtClean="0"/>
          </a:p>
          <a:p>
            <a:r>
              <a:rPr lang="ja-JP" altLang="ja-JP" dirty="0" smtClean="0"/>
              <a:t>神戸　瀬戸内海　別府雲仙唐津の新観光ルート</a:t>
            </a:r>
          </a:p>
          <a:p>
            <a:r>
              <a:rPr lang="ja-JP" altLang="ja-JP" dirty="0" smtClean="0"/>
              <a:t>川口、名古屋、川奈、雲仙、唐津の新観光ホテル</a:t>
            </a:r>
            <a:r>
              <a:rPr lang="en-US" altLang="ja-JP" dirty="0" smtClean="0"/>
              <a:t> </a:t>
            </a:r>
            <a:endParaRPr lang="ja-JP" altLang="ja-JP" dirty="0" smtClean="0"/>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en-US" altLang="ja-JP" dirty="0" smtClean="0"/>
              <a:t>1936</a:t>
            </a:r>
            <a:r>
              <a:rPr lang="ja-JP" altLang="en-US" dirty="0" smtClean="0"/>
              <a:t>年</a:t>
            </a:r>
            <a:r>
              <a:rPr lang="en-US" altLang="ja-JP" dirty="0" smtClean="0"/>
              <a:t>5</a:t>
            </a:r>
            <a:r>
              <a:rPr lang="ja-JP" altLang="en-US" dirty="0" smtClean="0"/>
              <a:t>月</a:t>
            </a:r>
            <a:r>
              <a:rPr lang="en-US" altLang="ja-JP" dirty="0" smtClean="0"/>
              <a:t>27</a:t>
            </a:r>
            <a:r>
              <a:rPr lang="ja-JP" altLang="en-US" dirty="0" smtClean="0"/>
              <a:t>日</a:t>
            </a:r>
            <a:endParaRPr lang="en-US" altLang="ja-JP" dirty="0" smtClean="0"/>
          </a:p>
          <a:p>
            <a:pPr>
              <a:buNone/>
            </a:pPr>
            <a:r>
              <a:rPr lang="ja-JP" altLang="ja-JP" dirty="0" smtClean="0"/>
              <a:t>　大蔵男爵先手で鉄道省の東洋一ホテルが暗礁。帝国ホテルが</a:t>
            </a:r>
            <a:r>
              <a:rPr lang="en-US" altLang="ja-JP" dirty="0" smtClean="0"/>
              <a:t>300</a:t>
            </a:r>
            <a:r>
              <a:rPr lang="ja-JP" altLang="ja-JP" dirty="0" smtClean="0"/>
              <a:t>室の増加で対応。</a:t>
            </a:r>
            <a:r>
              <a:rPr lang="ja-JP" altLang="en-US" dirty="0" smtClean="0"/>
              <a:t>鉄道省は</a:t>
            </a:r>
            <a:r>
              <a:rPr lang="en-US" altLang="ja-JP" dirty="0" smtClean="0"/>
              <a:t>500</a:t>
            </a:r>
            <a:r>
              <a:rPr lang="ja-JP" altLang="ja-JP" dirty="0" smtClean="0"/>
              <a:t>室のホテルは</a:t>
            </a:r>
            <a:r>
              <a:rPr lang="en-US" altLang="ja-JP" dirty="0" smtClean="0"/>
              <a:t>2600</a:t>
            </a:r>
            <a:r>
              <a:rPr lang="ja-JP" altLang="ja-JP" dirty="0" smtClean="0"/>
              <a:t>年後の平時の維持が困難とあきらめる</a:t>
            </a:r>
            <a:endParaRPr lang="en-US" altLang="ja-JP" dirty="0" smtClean="0"/>
          </a:p>
          <a:p>
            <a:r>
              <a:rPr lang="en-US" altLang="ja-JP" dirty="0" smtClean="0"/>
              <a:t>1937</a:t>
            </a:r>
            <a:r>
              <a:rPr lang="ja-JP" altLang="ja-JP" dirty="0" smtClean="0"/>
              <a:t>年</a:t>
            </a:r>
            <a:r>
              <a:rPr lang="en-US" altLang="ja-JP" dirty="0" smtClean="0"/>
              <a:t>1</a:t>
            </a:r>
            <a:r>
              <a:rPr lang="ja-JP" altLang="ja-JP" dirty="0" smtClean="0"/>
              <a:t>月</a:t>
            </a:r>
            <a:r>
              <a:rPr lang="en-US" altLang="ja-JP" dirty="0" smtClean="0"/>
              <a:t>20</a:t>
            </a:r>
            <a:r>
              <a:rPr lang="ja-JP" altLang="ja-JP" dirty="0" smtClean="0"/>
              <a:t>日　</a:t>
            </a:r>
            <a:endParaRPr lang="en-US" altLang="ja-JP" dirty="0" smtClean="0"/>
          </a:p>
          <a:p>
            <a:pPr>
              <a:buNone/>
            </a:pPr>
            <a:r>
              <a:rPr lang="ja-JP" altLang="en-US" dirty="0" smtClean="0"/>
              <a:t>　</a:t>
            </a:r>
            <a:r>
              <a:rPr lang="ja-JP" altLang="ja-JP" dirty="0" smtClean="0"/>
              <a:t>帝国ホテル増築案に美術批評家協会反対　</a:t>
            </a:r>
            <a:r>
              <a:rPr lang="ja-JP" altLang="ja-JP" b="1" dirty="0" smtClean="0">
                <a:solidFill>
                  <a:srgbClr val="FF0000"/>
                </a:solidFill>
              </a:rPr>
              <a:t>現在のスタジアム反対</a:t>
            </a:r>
            <a:r>
              <a:rPr lang="ja-JP" altLang="en-US" b="1" dirty="0" smtClean="0">
                <a:solidFill>
                  <a:srgbClr val="FF0000"/>
                </a:solidFill>
              </a:rPr>
              <a:t>を思い出させる</a:t>
            </a:r>
            <a:endParaRPr lang="en-US" altLang="ja-JP" b="1" dirty="0" smtClean="0">
              <a:solidFill>
                <a:srgbClr val="FF0000"/>
              </a:solidFill>
            </a:endParaRPr>
          </a:p>
          <a:p>
            <a:pPr>
              <a:buNone/>
            </a:pPr>
            <a:r>
              <a:rPr lang="en-US" altLang="ja-JP" dirty="0" smtClean="0"/>
              <a:t>1937</a:t>
            </a:r>
            <a:r>
              <a:rPr lang="ja-JP" altLang="en-US" dirty="0" smtClean="0"/>
              <a:t>年</a:t>
            </a:r>
            <a:r>
              <a:rPr lang="en-US" altLang="ja-JP" dirty="0" smtClean="0"/>
              <a:t>4</a:t>
            </a:r>
            <a:r>
              <a:rPr lang="ja-JP" altLang="ja-JP" dirty="0" smtClean="0"/>
              <a:t>月</a:t>
            </a:r>
            <a:r>
              <a:rPr lang="en-US" altLang="ja-JP" dirty="0" smtClean="0"/>
              <a:t>5</a:t>
            </a:r>
            <a:r>
              <a:rPr lang="ja-JP" altLang="ja-JP" dirty="0" smtClean="0"/>
              <a:t>日</a:t>
            </a:r>
            <a:r>
              <a:rPr lang="ja-JP" altLang="en-US" dirty="0" smtClean="0"/>
              <a:t>　</a:t>
            </a:r>
            <a:endParaRPr lang="en-US" altLang="ja-JP" dirty="0" smtClean="0"/>
          </a:p>
          <a:p>
            <a:pPr>
              <a:buNone/>
            </a:pPr>
            <a:r>
              <a:rPr lang="ja-JP" altLang="en-US" dirty="0" smtClean="0"/>
              <a:t>　　</a:t>
            </a:r>
            <a:r>
              <a:rPr lang="ja-JP" altLang="ja-JP" dirty="0" smtClean="0"/>
              <a:t>鉄道直営ホテルの醜い</a:t>
            </a:r>
            <a:r>
              <a:rPr lang="ja-JP" altLang="ja-JP" dirty="0" smtClean="0">
                <a:solidFill>
                  <a:srgbClr val="FF0000"/>
                </a:solidFill>
              </a:rPr>
              <a:t>官僚臭</a:t>
            </a:r>
            <a:r>
              <a:rPr lang="ja-JP" altLang="ja-JP" dirty="0" smtClean="0"/>
              <a:t>　泊めてやる扱い　　木村旅客課長調査　</a:t>
            </a:r>
            <a:r>
              <a:rPr lang="en-US" altLang="ja-JP" dirty="0" smtClean="0"/>
              <a:t>10</a:t>
            </a:r>
            <a:r>
              <a:rPr lang="ja-JP" altLang="ja-JP" dirty="0" smtClean="0"/>
              <a:t>年</a:t>
            </a:r>
            <a:r>
              <a:rPr lang="en-US" altLang="ja-JP" dirty="0" smtClean="0"/>
              <a:t>20</a:t>
            </a:r>
            <a:r>
              <a:rPr lang="ja-JP" altLang="ja-JP" dirty="0" smtClean="0"/>
              <a:t>年前の欧米スタイルをまねている　　日本旅館の長所も起用すべき</a:t>
            </a:r>
          </a:p>
          <a:p>
            <a:pPr>
              <a:buNone/>
            </a:pPr>
            <a:endParaRPr lang="ja-JP" altLang="ja-JP" dirty="0" smtClean="0">
              <a:solidFill>
                <a:srgbClr val="FF0000"/>
              </a:solidFill>
            </a:endParaRPr>
          </a:p>
          <a:p>
            <a:endParaRPr lang="ja-JP" altLang="ja-JP" dirty="0" smtClean="0"/>
          </a:p>
          <a:p>
            <a:endParaRPr kumimoji="1" lang="ja-JP" altLang="en-US" dirty="0"/>
          </a:p>
        </p:txBody>
      </p:sp>
      <p:sp>
        <p:nvSpPr>
          <p:cNvPr id="4"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オリンピックと帝国ホテル</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ja-JP" altLang="ja-JP" sz="3600" dirty="0" smtClean="0"/>
              <a:t>1936年12月16日 - 名古屋観光ホテル開業（帝国ホテルから約30人の従業員派遣）</a:t>
            </a:r>
            <a:endParaRPr kumimoji="1" lang="ja-JP" altLang="en-US" sz="3100" dirty="0"/>
          </a:p>
        </p:txBody>
      </p:sp>
      <p:pic>
        <p:nvPicPr>
          <p:cNvPr id="9218" name="Picture 2"/>
          <p:cNvPicPr>
            <a:picLocks noChangeAspect="1" noChangeArrowheads="1"/>
          </p:cNvPicPr>
          <p:nvPr/>
        </p:nvPicPr>
        <p:blipFill>
          <a:blip r:embed="rId3" cstate="print"/>
          <a:srcRect/>
          <a:stretch>
            <a:fillRect/>
          </a:stretch>
        </p:blipFill>
        <p:spPr bwMode="auto">
          <a:xfrm>
            <a:off x="774035" y="1873831"/>
            <a:ext cx="7614389" cy="4939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686800" cy="5257800"/>
          </a:xfrm>
        </p:spPr>
        <p:txBody>
          <a:bodyPr>
            <a:normAutofit fontScale="92500" lnSpcReduction="20000"/>
          </a:bodyPr>
          <a:lstStyle/>
          <a:p>
            <a:r>
              <a:rPr lang="en-US" altLang="ja-JP" dirty="0" smtClean="0"/>
              <a:t>36</a:t>
            </a:r>
            <a:r>
              <a:rPr lang="ja-JP" altLang="en-US" dirty="0" smtClean="0"/>
              <a:t>年</a:t>
            </a:r>
            <a:r>
              <a:rPr lang="en-US" altLang="ja-JP" dirty="0" smtClean="0"/>
              <a:t>12</a:t>
            </a:r>
            <a:r>
              <a:rPr lang="ja-JP" altLang="ja-JP" dirty="0" smtClean="0"/>
              <a:t>月</a:t>
            </a:r>
            <a:r>
              <a:rPr lang="en-US" altLang="ja-JP" dirty="0" smtClean="0"/>
              <a:t>12</a:t>
            </a:r>
            <a:r>
              <a:rPr lang="ja-JP" altLang="ja-JP" dirty="0" smtClean="0"/>
              <a:t>日　昨年巨人軍誕生した時、</a:t>
            </a:r>
            <a:r>
              <a:rPr lang="ja-JP" altLang="ja-JP" dirty="0" smtClean="0">
                <a:solidFill>
                  <a:srgbClr val="FF0000"/>
                </a:solidFill>
              </a:rPr>
              <a:t>朝日</a:t>
            </a:r>
            <a:r>
              <a:rPr lang="ja-JP" altLang="ja-JP" dirty="0" smtClean="0"/>
              <a:t>は大学中等野球大会</a:t>
            </a:r>
            <a:r>
              <a:rPr lang="en-US" altLang="ja-JP" dirty="0" smtClean="0"/>
              <a:t>25</a:t>
            </a:r>
            <a:r>
              <a:rPr lang="ja-JP" altLang="ja-JP" dirty="0" smtClean="0"/>
              <a:t>年の歴史もあり、オリンピックに</a:t>
            </a:r>
            <a:r>
              <a:rPr lang="en-US" altLang="ja-JP" b="1" dirty="0" smtClean="0">
                <a:solidFill>
                  <a:srgbClr val="FF0000"/>
                </a:solidFill>
              </a:rPr>
              <a:t>1</a:t>
            </a:r>
            <a:r>
              <a:rPr lang="ja-JP" altLang="ja-JP" b="1" dirty="0" smtClean="0">
                <a:solidFill>
                  <a:srgbClr val="FF0000"/>
                </a:solidFill>
              </a:rPr>
              <a:t>億円寄付決定</a:t>
            </a:r>
          </a:p>
          <a:p>
            <a:r>
              <a:rPr lang="ja-JP" altLang="ja-JP" dirty="0" smtClean="0"/>
              <a:t>８月</a:t>
            </a:r>
            <a:r>
              <a:rPr lang="en-US" altLang="ja-JP" dirty="0" smtClean="0"/>
              <a:t>5</a:t>
            </a:r>
            <a:r>
              <a:rPr lang="ja-JP" altLang="ja-JP" dirty="0" smtClean="0"/>
              <a:t>日</a:t>
            </a:r>
            <a:r>
              <a:rPr lang="ja-JP" altLang="en-US" dirty="0" smtClean="0"/>
              <a:t>　</a:t>
            </a:r>
            <a:r>
              <a:rPr lang="ja-JP" altLang="ja-JP" dirty="0" smtClean="0"/>
              <a:t>オリンピック東京大会に朗報　</a:t>
            </a:r>
            <a:r>
              <a:rPr lang="ja-JP" altLang="ja-JP" dirty="0" smtClean="0">
                <a:solidFill>
                  <a:srgbClr val="FF0000"/>
                </a:solidFill>
              </a:rPr>
              <a:t>シベリア鉄道を半額　郵船も</a:t>
            </a:r>
            <a:r>
              <a:rPr lang="en-US" altLang="ja-JP" dirty="0" smtClean="0">
                <a:solidFill>
                  <a:srgbClr val="FF0000"/>
                </a:solidFill>
              </a:rPr>
              <a:t>3</a:t>
            </a:r>
            <a:r>
              <a:rPr lang="ja-JP" altLang="ja-JP" dirty="0" smtClean="0">
                <a:solidFill>
                  <a:srgbClr val="FF0000"/>
                </a:solidFill>
              </a:rPr>
              <a:t>割引き</a:t>
            </a:r>
            <a:r>
              <a:rPr lang="ja-JP" altLang="ja-JP" dirty="0" smtClean="0"/>
              <a:t>に内諾</a:t>
            </a:r>
          </a:p>
          <a:p>
            <a:r>
              <a:rPr lang="en-US" altLang="ja-JP" dirty="0" smtClean="0"/>
              <a:t>8</a:t>
            </a:r>
            <a:r>
              <a:rPr lang="ja-JP" altLang="ja-JP" dirty="0" smtClean="0"/>
              <a:t>月</a:t>
            </a:r>
            <a:r>
              <a:rPr lang="en-US" altLang="ja-JP" dirty="0" smtClean="0"/>
              <a:t>6</a:t>
            </a:r>
            <a:r>
              <a:rPr lang="ja-JP" altLang="ja-JP" dirty="0" smtClean="0"/>
              <a:t>日　</a:t>
            </a:r>
            <a:r>
              <a:rPr lang="en-US" altLang="ja-JP" dirty="0" smtClean="0"/>
              <a:t>8</a:t>
            </a:r>
            <a:r>
              <a:rPr lang="ja-JP" altLang="ja-JP" dirty="0" smtClean="0"/>
              <a:t>万の外客誘致</a:t>
            </a:r>
            <a:r>
              <a:rPr lang="en-US" altLang="ja-JP" dirty="0" smtClean="0"/>
              <a:t>3</a:t>
            </a:r>
            <a:r>
              <a:rPr lang="ja-JP" altLang="ja-JP" dirty="0" smtClean="0"/>
              <a:t>年で</a:t>
            </a:r>
            <a:r>
              <a:rPr lang="en-US" altLang="ja-JP" dirty="0" smtClean="0"/>
              <a:t>3</a:t>
            </a:r>
            <a:r>
              <a:rPr lang="ja-JP" altLang="ja-JP" dirty="0" smtClean="0"/>
              <a:t>百万宣伝費　　鉄道省現在</a:t>
            </a:r>
            <a:r>
              <a:rPr lang="en-US" altLang="ja-JP" dirty="0" smtClean="0"/>
              <a:t>40</a:t>
            </a:r>
            <a:r>
              <a:rPr lang="ja-JP" altLang="ja-JP" dirty="0" smtClean="0"/>
              <a:t>万だけ　大蔵省も了解</a:t>
            </a:r>
          </a:p>
          <a:p>
            <a:r>
              <a:rPr lang="en-US" altLang="ja-JP" dirty="0" smtClean="0"/>
              <a:t>38</a:t>
            </a:r>
            <a:r>
              <a:rPr lang="ja-JP" altLang="ja-JP" dirty="0" smtClean="0"/>
              <a:t>年</a:t>
            </a:r>
            <a:r>
              <a:rPr lang="en-US" altLang="ja-JP" dirty="0" smtClean="0"/>
              <a:t>3</a:t>
            </a:r>
            <a:r>
              <a:rPr lang="ja-JP" altLang="ja-JP" dirty="0" smtClean="0"/>
              <a:t>月</a:t>
            </a:r>
            <a:r>
              <a:rPr lang="en-US" altLang="ja-JP" dirty="0" smtClean="0"/>
              <a:t>3</a:t>
            </a:r>
            <a:r>
              <a:rPr lang="ja-JP" altLang="ja-JP" dirty="0" smtClean="0"/>
              <a:t>日　皇軍の武勲により平和がよみがえった北支、中支の諸都市は、かつて外人の観光地。日満支を結ぶ極東観光ルートを作るべく観光局長が視察。北京市に観光化を作る方針決定　宣撫工作の一助に種々のプラン</a:t>
            </a:r>
          </a:p>
          <a:p>
            <a:r>
              <a:rPr lang="en-US" altLang="ja-JP" dirty="0" smtClean="0"/>
              <a:t>3</a:t>
            </a:r>
            <a:r>
              <a:rPr lang="ja-JP" altLang="ja-JP" dirty="0" smtClean="0"/>
              <a:t>月</a:t>
            </a:r>
            <a:r>
              <a:rPr lang="en-US" altLang="ja-JP" dirty="0" smtClean="0"/>
              <a:t>28</a:t>
            </a:r>
            <a:r>
              <a:rPr lang="ja-JP" altLang="ja-JP" dirty="0" smtClean="0"/>
              <a:t>日　日伊観光協定　ローマに観光出張所</a:t>
            </a:r>
          </a:p>
          <a:p>
            <a:endParaRPr kumimoji="1" lang="ja-JP" altLang="en-US" dirty="0"/>
          </a:p>
        </p:txBody>
      </p:sp>
      <p:sp>
        <p:nvSpPr>
          <p:cNvPr id="4" name="タイトル 3"/>
          <p:cNvSpPr>
            <a:spLocks noGrp="1"/>
          </p:cNvSpPr>
          <p:nvPr>
            <p:ph type="title"/>
          </p:nvPr>
        </p:nvSpPr>
        <p:spPr>
          <a:solidFill>
            <a:srgbClr val="FFFF00"/>
          </a:solidFill>
          <a:ln w="38100">
            <a:solidFill>
              <a:schemeClr val="tx1">
                <a:lumMod val="85000"/>
                <a:lumOff val="15000"/>
              </a:schemeClr>
            </a:solidFill>
          </a:ln>
        </p:spPr>
        <p:txBody>
          <a:bodyPr>
            <a:normAutofit fontScale="90000"/>
          </a:bodyPr>
          <a:lstStyle/>
          <a:p>
            <a:r>
              <a:rPr lang="en-US" altLang="ja-JP" dirty="0" smtClean="0"/>
              <a:t>2600</a:t>
            </a:r>
            <a:r>
              <a:rPr lang="ja-JP" altLang="ja-JP" dirty="0" smtClean="0"/>
              <a:t>年オリンピック</a:t>
            </a:r>
            <a:r>
              <a:rPr lang="ja-JP" altLang="en-US" dirty="0" smtClean="0"/>
              <a:t>への期待</a:t>
            </a:r>
            <a:r>
              <a:rPr lang="en-US" altLang="ja-JP" dirty="0" smtClean="0"/>
              <a:t/>
            </a:r>
            <a:br>
              <a:rPr lang="en-US" altLang="ja-JP" dirty="0" smtClean="0"/>
            </a:br>
            <a:r>
              <a:rPr lang="ja-JP" altLang="ja-JP" dirty="0" smtClean="0"/>
              <a:t>　外貨封入倍増</a:t>
            </a:r>
            <a:r>
              <a:rPr lang="en-US" altLang="ja-JP" dirty="0" smtClean="0"/>
              <a:t>2</a:t>
            </a:r>
            <a:r>
              <a:rPr lang="ja-JP" altLang="ja-JP" dirty="0" smtClean="0"/>
              <a:t>億円</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ln>
            <a:solidFill>
              <a:schemeClr val="accent1"/>
            </a:solidFill>
          </a:ln>
        </p:spPr>
        <p:txBody>
          <a:bodyPr/>
          <a:lstStyle/>
          <a:p>
            <a:r>
              <a:rPr kumimoji="1" lang="en-US" altLang="ja-JP" dirty="0" smtClean="0"/>
              <a:t>1937</a:t>
            </a:r>
            <a:r>
              <a:rPr kumimoji="1" lang="ja-JP" altLang="en-US" dirty="0" smtClean="0"/>
              <a:t>年頃の日本の生活</a:t>
            </a:r>
            <a:endParaRPr kumimoji="1" lang="ja-JP" altLang="en-US" dirty="0"/>
          </a:p>
        </p:txBody>
      </p:sp>
      <p:sp>
        <p:nvSpPr>
          <p:cNvPr id="3" name="コンテンツ プレースホルダ 2"/>
          <p:cNvSpPr>
            <a:spLocks noGrp="1"/>
          </p:cNvSpPr>
          <p:nvPr>
            <p:ph idx="1"/>
          </p:nvPr>
        </p:nvSpPr>
        <p:spPr>
          <a:xfrm>
            <a:off x="-252536" y="1268760"/>
            <a:ext cx="9396536" cy="5760640"/>
          </a:xfrm>
        </p:spPr>
        <p:txBody>
          <a:bodyPr>
            <a:normAutofit fontScale="92500" lnSpcReduction="10000"/>
          </a:bodyPr>
          <a:lstStyle/>
          <a:p>
            <a:r>
              <a:rPr lang="ja-JP" altLang="en-US" dirty="0" smtClean="0"/>
              <a:t>１</a:t>
            </a:r>
            <a:r>
              <a:rPr lang="en-US" altLang="ja-JP" dirty="0" smtClean="0"/>
              <a:t>936</a:t>
            </a:r>
            <a:r>
              <a:rPr lang="ja-JP" altLang="en-US" dirty="0" smtClean="0"/>
              <a:t>年にベルリン・オリンピックが</a:t>
            </a:r>
            <a:r>
              <a:rPr lang="ja-JP" altLang="en-US" dirty="0" smtClean="0"/>
              <a:t>開催。</a:t>
            </a:r>
            <a:r>
              <a:rPr lang="en-US" altLang="ja-JP" dirty="0" smtClean="0"/>
              <a:t>1940</a:t>
            </a:r>
            <a:r>
              <a:rPr lang="ja-JP" altLang="en-US" dirty="0" smtClean="0"/>
              <a:t>年東京オリンピックが開催されることとなったものの、</a:t>
            </a:r>
            <a:r>
              <a:rPr lang="en-US" altLang="ja-JP" dirty="0" smtClean="0"/>
              <a:t>1937</a:t>
            </a:r>
            <a:r>
              <a:rPr lang="ja-JP" altLang="en-US" dirty="0" smtClean="0"/>
              <a:t>年に日中戦争が勃発し、その結果</a:t>
            </a:r>
            <a:r>
              <a:rPr lang="en-US" altLang="ja-JP" dirty="0" smtClean="0"/>
              <a:t>38</a:t>
            </a:r>
            <a:r>
              <a:rPr lang="ja-JP" altLang="en-US" dirty="0" smtClean="0"/>
              <a:t>年</a:t>
            </a:r>
            <a:r>
              <a:rPr lang="en-US" altLang="ja-JP" dirty="0" smtClean="0"/>
              <a:t>7</a:t>
            </a:r>
            <a:r>
              <a:rPr lang="ja-JP" altLang="en-US" dirty="0" smtClean="0"/>
              <a:t>月に</a:t>
            </a:r>
            <a:r>
              <a:rPr lang="ja-JP" altLang="en-US" dirty="0" smtClean="0"/>
              <a:t>返上。</a:t>
            </a:r>
            <a:endParaRPr lang="ja-JP" altLang="en-US" dirty="0" smtClean="0"/>
          </a:p>
          <a:p>
            <a:r>
              <a:rPr lang="en-US" altLang="ja-JP" dirty="0" smtClean="0"/>
              <a:t>1937</a:t>
            </a:r>
            <a:r>
              <a:rPr lang="ja-JP" altLang="en-US" dirty="0" smtClean="0"/>
              <a:t>年は戦前の生活水準のピーク</a:t>
            </a:r>
            <a:r>
              <a:rPr lang="ja-JP" altLang="en-US" dirty="0" smtClean="0"/>
              <a:t>時。</a:t>
            </a:r>
            <a:r>
              <a:rPr lang="en-US" altLang="ja-JP" dirty="0" smtClean="0"/>
              <a:t>36</a:t>
            </a:r>
            <a:r>
              <a:rPr lang="ja-JP" altLang="en-US" dirty="0" smtClean="0"/>
              <a:t>年に当時としては最も高層建築の国会議事堂が完成した。部長クラスは即金で住宅を購入</a:t>
            </a:r>
            <a:r>
              <a:rPr lang="ja-JP" altLang="en-US" dirty="0" smtClean="0"/>
              <a:t>できた。</a:t>
            </a:r>
            <a:endParaRPr lang="ja-JP" altLang="en-US" dirty="0" smtClean="0"/>
          </a:p>
          <a:p>
            <a:r>
              <a:rPr lang="ja-JP" altLang="en-US" dirty="0" smtClean="0"/>
              <a:t>草柳大蔵の</a:t>
            </a:r>
            <a:r>
              <a:rPr lang="en-US" altLang="ja-JP" dirty="0" smtClean="0"/>
              <a:t>『</a:t>
            </a:r>
            <a:r>
              <a:rPr lang="ja-JP" altLang="en-US" dirty="0" smtClean="0"/>
              <a:t>昭和天皇と秋刀魚</a:t>
            </a:r>
            <a:r>
              <a:rPr lang="en-US" altLang="ja-JP" dirty="0" smtClean="0"/>
              <a:t>』</a:t>
            </a:r>
            <a:r>
              <a:rPr lang="ja-JP" altLang="en-US" dirty="0" smtClean="0"/>
              <a:t>「</a:t>
            </a:r>
            <a:r>
              <a:rPr lang="ja-JP" altLang="en-US" dirty="0" smtClean="0"/>
              <a:t>ブロンディよ、驕るなかれ」で、戦後の家電ブームはチック・ヤングの漫画ブロンディ（昭和</a:t>
            </a:r>
            <a:r>
              <a:rPr lang="en-US" altLang="ja-JP" dirty="0" smtClean="0"/>
              <a:t>24</a:t>
            </a:r>
            <a:r>
              <a:rPr lang="ja-JP" altLang="en-US" dirty="0" smtClean="0"/>
              <a:t>年から朝日新聞連載）が口火になったと</a:t>
            </a:r>
            <a:r>
              <a:rPr lang="ja-JP" altLang="en-US" dirty="0" smtClean="0"/>
              <a:t>紹介。作者</a:t>
            </a:r>
            <a:r>
              <a:rPr lang="ja-JP" altLang="en-US" dirty="0" smtClean="0"/>
              <a:t>はアメリカの休息の哲学を描こうとしたようだが、日本人は電化生活の方を</a:t>
            </a:r>
            <a:r>
              <a:rPr lang="ja-JP" altLang="en-US" dirty="0" smtClean="0"/>
              <a:t>読み取り家電製品は</a:t>
            </a:r>
            <a:r>
              <a:rPr lang="ja-JP" altLang="en-US" dirty="0" smtClean="0"/>
              <a:t>普及し、昭和</a:t>
            </a:r>
            <a:r>
              <a:rPr lang="en-US" altLang="ja-JP" dirty="0" smtClean="0"/>
              <a:t>42</a:t>
            </a:r>
            <a:r>
              <a:rPr lang="ja-JP" altLang="en-US" dirty="0" smtClean="0"/>
              <a:t>年に三種の神器が</a:t>
            </a:r>
            <a:r>
              <a:rPr lang="en-US" altLang="ja-JP" dirty="0" smtClean="0"/>
              <a:t>92%</a:t>
            </a:r>
            <a:r>
              <a:rPr lang="ja-JP" altLang="en-US" dirty="0" smtClean="0"/>
              <a:t>に達したことから</a:t>
            </a:r>
            <a:r>
              <a:rPr lang="ja-JP" altLang="en-US" dirty="0" smtClean="0"/>
              <a:t>、電化</a:t>
            </a:r>
            <a:r>
              <a:rPr lang="ja-JP" altLang="en-US" dirty="0" smtClean="0"/>
              <a:t>元年とされている。</a:t>
            </a:r>
          </a:p>
          <a:p>
            <a:endParaRPr lang="ja-JP" alt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92500" lnSpcReduction="10000"/>
          </a:bodyPr>
          <a:lstStyle/>
          <a:p>
            <a:r>
              <a:rPr lang="ja-JP" altLang="en-US" dirty="0" smtClean="0"/>
              <a:t>幻</a:t>
            </a:r>
            <a:r>
              <a:rPr lang="ja-JP" altLang="en-US" dirty="0" smtClean="0"/>
              <a:t>の電化</a:t>
            </a:r>
            <a:r>
              <a:rPr lang="ja-JP" altLang="en-US" dirty="0" smtClean="0"/>
              <a:t>元年。</a:t>
            </a:r>
            <a:r>
              <a:rPr lang="en-US" altLang="ja-JP" dirty="0" smtClean="0"/>
              <a:t>1937</a:t>
            </a:r>
            <a:r>
              <a:rPr lang="ja-JP" altLang="en-US" dirty="0" smtClean="0"/>
              <a:t>年アメリカ</a:t>
            </a:r>
            <a:r>
              <a:rPr lang="ja-JP" altLang="en-US" dirty="0" smtClean="0"/>
              <a:t>のＧＥが日本を調査。その結果、冷蔵庫は</a:t>
            </a:r>
            <a:r>
              <a:rPr lang="en-US" altLang="ja-JP" dirty="0" smtClean="0"/>
              <a:t>6610</a:t>
            </a:r>
            <a:r>
              <a:rPr lang="ja-JP" altLang="en-US" dirty="0" smtClean="0"/>
              <a:t>台、洗濯機</a:t>
            </a:r>
            <a:r>
              <a:rPr lang="en-US" altLang="ja-JP" dirty="0" smtClean="0"/>
              <a:t>3917</a:t>
            </a:r>
            <a:r>
              <a:rPr lang="ja-JP" altLang="en-US" dirty="0" smtClean="0"/>
              <a:t>台、掃除機</a:t>
            </a:r>
            <a:r>
              <a:rPr lang="en-US" altLang="ja-JP" dirty="0" smtClean="0"/>
              <a:t>6610</a:t>
            </a:r>
            <a:r>
              <a:rPr lang="ja-JP" altLang="en-US" dirty="0" smtClean="0"/>
              <a:t>台であった。その後の</a:t>
            </a:r>
            <a:r>
              <a:rPr lang="en-US" altLang="ja-JP" dirty="0" smtClean="0"/>
              <a:t>4</a:t>
            </a:r>
            <a:r>
              <a:rPr lang="ja-JP" altLang="en-US" dirty="0" smtClean="0"/>
              <a:t>年間の伸びをＧＥは冷蔵庫</a:t>
            </a:r>
            <a:r>
              <a:rPr lang="en-US" altLang="ja-JP" dirty="0" smtClean="0"/>
              <a:t>2.8</a:t>
            </a:r>
            <a:r>
              <a:rPr lang="ja-JP" altLang="en-US" dirty="0" smtClean="0"/>
              <a:t>倍、洗濯機</a:t>
            </a:r>
            <a:r>
              <a:rPr lang="en-US" altLang="ja-JP" dirty="0" smtClean="0"/>
              <a:t>4.9</a:t>
            </a:r>
            <a:r>
              <a:rPr lang="ja-JP" altLang="en-US" dirty="0" smtClean="0"/>
              <a:t>倍、掃除機</a:t>
            </a:r>
            <a:r>
              <a:rPr lang="en-US" altLang="ja-JP" dirty="0" smtClean="0"/>
              <a:t>4.7</a:t>
            </a:r>
            <a:r>
              <a:rPr lang="ja-JP" altLang="en-US" dirty="0" smtClean="0"/>
              <a:t>倍ルームクーラー</a:t>
            </a:r>
            <a:r>
              <a:rPr lang="en-US" altLang="ja-JP" dirty="0" smtClean="0"/>
              <a:t>9.2</a:t>
            </a:r>
            <a:r>
              <a:rPr lang="ja-JP" altLang="en-US" dirty="0" smtClean="0"/>
              <a:t>倍に増加すると</a:t>
            </a:r>
            <a:r>
              <a:rPr lang="ja-JP" altLang="en-US" dirty="0" smtClean="0"/>
              <a:t>予測。</a:t>
            </a:r>
            <a:endParaRPr lang="ja-JP" altLang="en-US" dirty="0" smtClean="0"/>
          </a:p>
          <a:p>
            <a:r>
              <a:rPr lang="ja-JP" altLang="en-US" dirty="0" smtClean="0"/>
              <a:t>戦前の日本人庶民は本当は反米ではなく、</a:t>
            </a:r>
            <a:r>
              <a:rPr lang="ja-JP" altLang="en-US" dirty="0" smtClean="0"/>
              <a:t>親米であった（アメリカ軍</a:t>
            </a:r>
            <a:r>
              <a:rPr lang="ja-JP" altLang="en-US" dirty="0"/>
              <a:t>の</a:t>
            </a:r>
            <a:r>
              <a:rPr lang="ja-JP" altLang="en-US" dirty="0" smtClean="0"/>
              <a:t>捕虜聞取調査）</a:t>
            </a:r>
            <a:r>
              <a:rPr lang="ja-JP" altLang="en-US" dirty="0" smtClean="0"/>
              <a:t>のは、このアメリカ人の生活にメディアを通してあこがれて</a:t>
            </a:r>
            <a:r>
              <a:rPr lang="ja-JP" altLang="en-US" dirty="0" smtClean="0"/>
              <a:t>いた。</a:t>
            </a:r>
            <a:endParaRPr lang="en-US" altLang="ja-JP" dirty="0" smtClean="0"/>
          </a:p>
          <a:p>
            <a:r>
              <a:rPr lang="ja-JP" altLang="en-US" dirty="0" smtClean="0"/>
              <a:t>週刊</a:t>
            </a:r>
            <a:r>
              <a:rPr lang="ja-JP" altLang="en-US" dirty="0" smtClean="0"/>
              <a:t>朝日の</a:t>
            </a:r>
            <a:r>
              <a:rPr lang="ja-JP" altLang="en-US" dirty="0" smtClean="0"/>
              <a:t>記事：「</a:t>
            </a:r>
            <a:r>
              <a:rPr lang="ja-JP" altLang="en-US" dirty="0" smtClean="0"/>
              <a:t>兵隊さんの好きなお献立」はコロッケ、フライ、ビーフシチュー、オムレツとなっているから、庶民だけでなく兵隊さんもモダン</a:t>
            </a:r>
            <a:r>
              <a:rPr lang="ja-JP" altLang="en-US" dirty="0" smtClean="0"/>
              <a:t>だった。</a:t>
            </a:r>
            <a:endParaRPr lang="en-US" altLang="ja-JP" dirty="0" smtClean="0"/>
          </a:p>
          <a:p>
            <a:r>
              <a:rPr lang="ja-JP" altLang="en-US" dirty="0" smtClean="0"/>
              <a:t>この</a:t>
            </a:r>
            <a:r>
              <a:rPr lang="en-US" altLang="ja-JP" dirty="0" smtClean="0"/>
              <a:t>1920</a:t>
            </a:r>
            <a:r>
              <a:rPr lang="ja-JP" altLang="en-US" dirty="0" smtClean="0"/>
              <a:t>年代から続いていた都市化、電化、アメリカ化の流れは「非常時」日本を通じて変わっていなかったが、日中戦争がすべてを変えて行ったことのなったのである。</a:t>
            </a:r>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1700808"/>
            <a:ext cx="7772400" cy="4464496"/>
          </a:xfrm>
          <a:solidFill>
            <a:schemeClr val="bg1">
              <a:lumMod val="95000"/>
            </a:schemeClr>
          </a:solidFill>
          <a:ln w="57150" cmpd="thickThin">
            <a:solidFill>
              <a:schemeClr val="tx1">
                <a:lumMod val="95000"/>
                <a:lumOff val="5000"/>
              </a:schemeClr>
            </a:solidFill>
          </a:ln>
        </p:spPr>
        <p:txBody>
          <a:bodyPr>
            <a:normAutofit fontScale="90000"/>
          </a:bodyPr>
          <a:lstStyle/>
          <a:p>
            <a:r>
              <a:rPr lang="ja-JP" altLang="en-US" sz="8000" dirty="0" smtClean="0"/>
              <a:t>用語「観光」</a:t>
            </a:r>
            <a:r>
              <a:rPr lang="en-US" altLang="ja-JP" sz="8000" dirty="0" smtClean="0"/>
              <a:t/>
            </a:r>
            <a:br>
              <a:rPr lang="en-US" altLang="ja-JP" sz="8000" dirty="0" smtClean="0"/>
            </a:br>
            <a:r>
              <a:rPr lang="ja-JP" altLang="en-US" sz="8000" dirty="0" smtClean="0"/>
              <a:t>誕生物語と昭和のクールジャパンキャンペーン</a:t>
            </a:r>
            <a:endParaRPr kumimoji="1" lang="ja-JP" altLang="en-US" sz="8000" dirty="0"/>
          </a:p>
        </p:txBody>
      </p:sp>
      <p:sp>
        <p:nvSpPr>
          <p:cNvPr id="4" name="タイトル 1"/>
          <p:cNvSpPr txBox="1">
            <a:spLocks/>
          </p:cNvSpPr>
          <p:nvPr/>
        </p:nvSpPr>
        <p:spPr>
          <a:xfrm>
            <a:off x="827584" y="341784"/>
            <a:ext cx="7704856" cy="1143000"/>
          </a:xfrm>
          <a:prstGeom prst="rect">
            <a:avLst/>
          </a:prstGeom>
          <a:solidFill>
            <a:schemeClr val="bg1">
              <a:lumMod val="95000"/>
            </a:schemeClr>
          </a:solidFill>
          <a:ln>
            <a:solidFill>
              <a:schemeClr val="tx1">
                <a:lumMod val="95000"/>
                <a:lumOff val="5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朝日新聞記事データベース「聞蔵</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Ⅱ</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」に基づく</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57150">
            <a:solidFill>
              <a:schemeClr val="tx1">
                <a:lumMod val="95000"/>
                <a:lumOff val="5000"/>
              </a:schemeClr>
            </a:solidFill>
          </a:ln>
        </p:spPr>
        <p:txBody>
          <a:bodyPr>
            <a:normAutofit/>
          </a:bodyPr>
          <a:lstStyle/>
          <a:p>
            <a:r>
              <a:rPr kumimoji="1" lang="ja-JP" altLang="en-US" dirty="0" smtClean="0"/>
              <a:t>日露戦争～３５年間～太平洋戦争</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日米の</a:t>
            </a:r>
            <a:r>
              <a:rPr lang="ja-JP" altLang="ja-JP" dirty="0" smtClean="0"/>
              <a:t>国力差</a:t>
            </a:r>
            <a:r>
              <a:rPr lang="ja-JP" altLang="en-US" dirty="0" smtClean="0"/>
              <a:t>（六十倍）</a:t>
            </a:r>
            <a:endParaRPr lang="en-US" altLang="ja-JP" dirty="0" smtClean="0"/>
          </a:p>
          <a:p>
            <a:r>
              <a:rPr lang="ja-JP" altLang="ja-JP" dirty="0" smtClean="0"/>
              <a:t>両戦争</a:t>
            </a:r>
            <a:r>
              <a:rPr lang="ja-JP" altLang="ja-JP" dirty="0"/>
              <a:t>の</a:t>
            </a:r>
            <a:r>
              <a:rPr lang="ja-JP" altLang="ja-JP" dirty="0" smtClean="0"/>
              <a:t>間</a:t>
            </a:r>
            <a:r>
              <a:rPr lang="ja-JP" altLang="en-US" dirty="0" smtClean="0"/>
              <a:t>は</a:t>
            </a:r>
            <a:r>
              <a:rPr lang="ja-JP" altLang="ja-JP" dirty="0" smtClean="0"/>
              <a:t>３５年</a:t>
            </a:r>
            <a:r>
              <a:rPr lang="ja-JP" altLang="en-US" dirty="0" smtClean="0"/>
              <a:t>であり、太平洋戦争の指導者は日露戦争の</a:t>
            </a:r>
            <a:r>
              <a:rPr lang="ja-JP" altLang="ja-JP" dirty="0" smtClean="0"/>
              <a:t>記憶</a:t>
            </a:r>
            <a:r>
              <a:rPr lang="ja-JP" altLang="en-US" dirty="0" smtClean="0"/>
              <a:t>が</a:t>
            </a:r>
            <a:r>
              <a:rPr lang="ja-JP" altLang="ja-JP" dirty="0" smtClean="0"/>
              <a:t>残</a:t>
            </a:r>
            <a:r>
              <a:rPr lang="ja-JP" altLang="en-US" dirty="0" smtClean="0"/>
              <a:t>っていたから、何とかなるとおもってしまったのか</a:t>
            </a:r>
            <a:endParaRPr lang="en-US" altLang="ja-JP" dirty="0" smtClean="0"/>
          </a:p>
          <a:p>
            <a:r>
              <a:rPr lang="ja-JP" altLang="en-US" dirty="0"/>
              <a:t>日露戦争</a:t>
            </a:r>
            <a:r>
              <a:rPr lang="ja-JP" altLang="en-US" dirty="0" smtClean="0"/>
              <a:t>は英米の力により外交的に戦勝国になっただけ</a:t>
            </a:r>
            <a:endParaRPr lang="en-US" altLang="ja-JP" dirty="0" smtClean="0"/>
          </a:p>
          <a:p>
            <a:r>
              <a:rPr lang="ja-JP" altLang="en-US" dirty="0" smtClean="0"/>
              <a:t>日露戦争の</a:t>
            </a:r>
            <a:r>
              <a:rPr lang="ja-JP" altLang="ja-JP" dirty="0" smtClean="0">
                <a:solidFill>
                  <a:srgbClr val="FF0000"/>
                </a:solidFill>
              </a:rPr>
              <a:t>日本海</a:t>
            </a:r>
            <a:r>
              <a:rPr lang="ja-JP" altLang="ja-JP" dirty="0">
                <a:solidFill>
                  <a:srgbClr val="FF0000"/>
                </a:solidFill>
              </a:rPr>
              <a:t>海戦</a:t>
            </a:r>
            <a:r>
              <a:rPr lang="ja-JP" altLang="ja-JP" dirty="0" smtClean="0"/>
              <a:t>と</a:t>
            </a:r>
            <a:r>
              <a:rPr lang="ja-JP" altLang="en-US" dirty="0" smtClean="0"/>
              <a:t>の対比で</a:t>
            </a:r>
            <a:r>
              <a:rPr lang="ja-JP" altLang="ja-JP" dirty="0" smtClean="0">
                <a:solidFill>
                  <a:srgbClr val="FF0000"/>
                </a:solidFill>
              </a:rPr>
              <a:t>マリアナ</a:t>
            </a:r>
            <a:r>
              <a:rPr lang="ja-JP" altLang="ja-JP" dirty="0">
                <a:solidFill>
                  <a:srgbClr val="FF0000"/>
                </a:solidFill>
              </a:rPr>
              <a:t>海戦・サイパン</a:t>
            </a:r>
            <a:r>
              <a:rPr lang="ja-JP" altLang="ja-JP" dirty="0" smtClean="0">
                <a:solidFill>
                  <a:srgbClr val="FF0000"/>
                </a:solidFill>
              </a:rPr>
              <a:t>決戦</a:t>
            </a:r>
            <a:r>
              <a:rPr lang="ja-JP" altLang="en-US" dirty="0" smtClean="0"/>
              <a:t>を考え、昭和天皇も期待した</a:t>
            </a:r>
            <a:endParaRPr lang="ja-JP" altLang="ja-JP" dirty="0"/>
          </a:p>
          <a:p>
            <a:endParaRPr kumimoji="1" lang="ja-JP" altLang="en-US" dirty="0"/>
          </a:p>
        </p:txBody>
      </p:sp>
    </p:spTree>
    <p:extLst>
      <p:ext uri="{BB962C8B-B14F-4D97-AF65-F5344CB8AC3E}">
        <p14:creationId xmlns:p14="http://schemas.microsoft.com/office/powerpoint/2010/main" val="24707345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116632"/>
            <a:ext cx="8229600" cy="1143000"/>
          </a:xfrm>
          <a:solidFill>
            <a:srgbClr val="FFFF00"/>
          </a:solidFill>
          <a:ln w="38100">
            <a:solidFill>
              <a:schemeClr val="tx1"/>
            </a:solidFill>
            <a:prstDash val="lgDash"/>
          </a:ln>
        </p:spPr>
        <p:txBody>
          <a:bodyPr/>
          <a:lstStyle/>
          <a:p>
            <a:r>
              <a:rPr lang="en-US" altLang="ja-JP" dirty="0" smtClean="0"/>
              <a:t>1940</a:t>
            </a:r>
            <a:r>
              <a:rPr lang="ja-JP" altLang="en-US" dirty="0" smtClean="0"/>
              <a:t>年前後</a:t>
            </a:r>
          </a:p>
        </p:txBody>
      </p:sp>
      <p:sp>
        <p:nvSpPr>
          <p:cNvPr id="4" name="コンテンツ プレースホルダ 2"/>
          <p:cNvSpPr txBox="1">
            <a:spLocks/>
          </p:cNvSpPr>
          <p:nvPr/>
        </p:nvSpPr>
        <p:spPr bwMode="auto">
          <a:xfrm>
            <a:off x="0" y="1340768"/>
            <a:ext cx="9144000" cy="5517232"/>
          </a:xfrm>
          <a:prstGeom prst="rect">
            <a:avLst/>
          </a:prstGeom>
          <a:noFill/>
          <a:ln w="9525">
            <a:noFill/>
            <a:miter lim="800000"/>
            <a:headEnd/>
            <a:tailEnd/>
          </a:ln>
        </p:spPr>
        <p:txBody>
          <a:bodyPr/>
          <a:lstStyle/>
          <a:p>
            <a:pPr marL="342900" indent="-342900" eaLnBrk="0" hangingPunct="0">
              <a:spcBef>
                <a:spcPct val="20000"/>
              </a:spcBef>
              <a:buFontTx/>
              <a:buChar char="•"/>
              <a:defRPr/>
            </a:pPr>
            <a:r>
              <a:rPr lang="ja-JP" altLang="en-US" sz="3200" kern="0" dirty="0">
                <a:latin typeface="+mn-lt"/>
                <a:ea typeface="+mn-ea"/>
              </a:rPr>
              <a:t>明治維新～</a:t>
            </a:r>
            <a:r>
              <a:rPr lang="en-US" altLang="ja-JP" sz="3200" kern="0" dirty="0">
                <a:latin typeface="+mn-lt"/>
                <a:ea typeface="+mn-ea"/>
              </a:rPr>
              <a:t>1930</a:t>
            </a:r>
            <a:r>
              <a:rPr lang="ja-JP" altLang="en-US" sz="3200" kern="0" dirty="0">
                <a:latin typeface="+mn-lt"/>
                <a:ea typeface="+mn-ea"/>
              </a:rPr>
              <a:t>年代　ナショナリズム</a:t>
            </a:r>
            <a:r>
              <a:rPr lang="en-US" altLang="ja-JP" sz="3200" kern="0" dirty="0">
                <a:latin typeface="+mn-lt"/>
                <a:ea typeface="+mn-ea"/>
              </a:rPr>
              <a:t>1.0</a:t>
            </a:r>
          </a:p>
          <a:p>
            <a:pPr marL="342900" indent="-342900" eaLnBrk="0" hangingPunct="0">
              <a:spcBef>
                <a:spcPct val="20000"/>
              </a:spcBef>
              <a:buFontTx/>
              <a:buChar char="•"/>
              <a:defRPr/>
            </a:pPr>
            <a:r>
              <a:rPr lang="ja-JP" altLang="en-US" sz="3200" kern="0" dirty="0">
                <a:latin typeface="+mn-lt"/>
                <a:ea typeface="+mn-ea"/>
              </a:rPr>
              <a:t>戦争がもたらした「平等幻想」、戦時下の若者論を準備「青年論」が</a:t>
            </a:r>
            <a:r>
              <a:rPr lang="en-US" altLang="ja-JP" sz="3200" kern="0" dirty="0">
                <a:latin typeface="+mn-lt"/>
                <a:ea typeface="+mn-ea"/>
              </a:rPr>
              <a:t>1930</a:t>
            </a:r>
            <a:r>
              <a:rPr lang="ja-JP" altLang="en-US" sz="3200" kern="0" dirty="0">
                <a:latin typeface="+mn-lt"/>
                <a:ea typeface="+mn-ea"/>
              </a:rPr>
              <a:t>年代後半から流行</a:t>
            </a:r>
            <a:endParaRPr lang="en-US" altLang="ja-JP" sz="3200" kern="0" dirty="0">
              <a:latin typeface="+mn-lt"/>
              <a:ea typeface="+mn-ea"/>
            </a:endParaRPr>
          </a:p>
          <a:p>
            <a:pPr marL="342900" indent="-342900" eaLnBrk="0" hangingPunct="0">
              <a:spcBef>
                <a:spcPct val="20000"/>
              </a:spcBef>
              <a:buFontTx/>
              <a:buChar char="•"/>
              <a:defRPr/>
            </a:pPr>
            <a:r>
              <a:rPr lang="en-US" altLang="ja-JP" sz="3200" kern="0" dirty="0">
                <a:latin typeface="+mn-lt"/>
                <a:ea typeface="+mn-ea"/>
              </a:rPr>
              <a:t>1940</a:t>
            </a:r>
            <a:r>
              <a:rPr lang="ja-JP" altLang="en-US" sz="3200" kern="0" dirty="0">
                <a:latin typeface="+mn-lt"/>
                <a:ea typeface="+mn-ea"/>
              </a:rPr>
              <a:t>年前後　ナショナリズム</a:t>
            </a:r>
            <a:r>
              <a:rPr lang="en-US" altLang="ja-JP" sz="3200" kern="0" dirty="0">
                <a:latin typeface="+mn-lt"/>
                <a:ea typeface="+mn-ea"/>
              </a:rPr>
              <a:t>2.0</a:t>
            </a:r>
            <a:r>
              <a:rPr lang="ja-JP" altLang="en-US" sz="3200" kern="0" dirty="0">
                <a:latin typeface="+mn-lt"/>
                <a:ea typeface="+mn-ea"/>
              </a:rPr>
              <a:t>　</a:t>
            </a:r>
            <a:r>
              <a:rPr lang="ja-JP" altLang="en-US" sz="3200" kern="0" dirty="0">
                <a:solidFill>
                  <a:srgbClr val="FF0000"/>
                </a:solidFill>
                <a:latin typeface="+mn-lt"/>
                <a:ea typeface="+mn-ea"/>
              </a:rPr>
              <a:t>ラジオ</a:t>
            </a:r>
            <a:r>
              <a:rPr lang="ja-JP" altLang="en-US" sz="3200" kern="0" dirty="0">
                <a:latin typeface="+mn-lt"/>
                <a:ea typeface="+mn-ea"/>
              </a:rPr>
              <a:t>の普及率は右肩上がり</a:t>
            </a:r>
            <a:endParaRPr lang="en-US" altLang="ja-JP" sz="3200" kern="0" dirty="0">
              <a:latin typeface="+mn-lt"/>
              <a:ea typeface="+mn-ea"/>
            </a:endParaRPr>
          </a:p>
          <a:p>
            <a:pPr marL="342900" indent="-342900" eaLnBrk="0" hangingPunct="0">
              <a:spcBef>
                <a:spcPct val="20000"/>
              </a:spcBef>
              <a:buFontTx/>
              <a:buChar char="•"/>
              <a:defRPr/>
            </a:pPr>
            <a:r>
              <a:rPr lang="ja-JP" altLang="en-US" sz="3200" kern="0" dirty="0" smtClean="0">
                <a:solidFill>
                  <a:srgbClr val="FF0000"/>
                </a:solidFill>
                <a:latin typeface="+mn-lt"/>
                <a:ea typeface="+mn-ea"/>
              </a:rPr>
              <a:t>観光最盛期</a:t>
            </a:r>
            <a:r>
              <a:rPr lang="ja-JP" altLang="en-US" sz="3200" kern="0" dirty="0">
                <a:solidFill>
                  <a:srgbClr val="FF0000"/>
                </a:solidFill>
                <a:latin typeface="+mn-lt"/>
                <a:ea typeface="+mn-ea"/>
              </a:rPr>
              <a:t>は</a:t>
            </a:r>
            <a:r>
              <a:rPr lang="en-US" altLang="ja-JP" sz="4400" kern="0" dirty="0">
                <a:solidFill>
                  <a:schemeClr val="tx1">
                    <a:lumMod val="85000"/>
                    <a:lumOff val="15000"/>
                  </a:schemeClr>
                </a:solidFill>
                <a:latin typeface="+mn-lt"/>
                <a:ea typeface="+mn-ea"/>
              </a:rPr>
              <a:t>1942</a:t>
            </a:r>
            <a:r>
              <a:rPr lang="ja-JP" altLang="en-US" sz="44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、戦局悪化は</a:t>
            </a:r>
            <a:r>
              <a:rPr lang="en-US" altLang="ja-JP" sz="4800" kern="0" dirty="0">
                <a:solidFill>
                  <a:schemeClr val="tx1">
                    <a:lumMod val="85000"/>
                    <a:lumOff val="15000"/>
                  </a:schemeClr>
                </a:solidFill>
                <a:latin typeface="+mn-lt"/>
                <a:ea typeface="+mn-ea"/>
              </a:rPr>
              <a:t>1944</a:t>
            </a:r>
            <a:r>
              <a:rPr lang="ja-JP" altLang="en-US" sz="48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以降であり、戦争は明るく豊かな生活への高揚感をもたらした</a:t>
            </a:r>
            <a:endParaRPr lang="en-US" altLang="ja-JP" sz="3200" kern="0" dirty="0">
              <a:solidFill>
                <a:srgbClr val="FF0000"/>
              </a:solidFill>
              <a:latin typeface="+mn-lt"/>
              <a:ea typeface="+mn-ea"/>
            </a:endParaRPr>
          </a:p>
          <a:p>
            <a:pPr marL="342900" indent="-342900" eaLnBrk="0" hangingPunct="0">
              <a:spcBef>
                <a:spcPct val="20000"/>
              </a:spcBef>
              <a:buFontTx/>
              <a:buChar char="•"/>
              <a:defRPr/>
            </a:pPr>
            <a:r>
              <a:rPr lang="ja-JP" altLang="en-US" sz="3200" kern="0" dirty="0">
                <a:latin typeface="+mn-lt"/>
                <a:ea typeface="+mn-ea"/>
              </a:rPr>
              <a:t>皇紀</a:t>
            </a:r>
            <a:r>
              <a:rPr lang="en-US" altLang="ja-JP" sz="3200" kern="0" dirty="0">
                <a:latin typeface="+mn-lt"/>
                <a:ea typeface="+mn-ea"/>
              </a:rPr>
              <a:t>2600</a:t>
            </a:r>
            <a:r>
              <a:rPr lang="ja-JP" altLang="en-US" sz="3200" kern="0" dirty="0">
                <a:latin typeface="+mn-lt"/>
                <a:ea typeface="+mn-ea"/>
              </a:rPr>
              <a:t>年（</a:t>
            </a:r>
            <a:r>
              <a:rPr lang="en-US" altLang="ja-JP" sz="3200" kern="0" dirty="0">
                <a:latin typeface="+mn-lt"/>
                <a:ea typeface="+mn-ea"/>
              </a:rPr>
              <a:t>1940</a:t>
            </a:r>
            <a:r>
              <a:rPr lang="ja-JP" altLang="en-US" sz="3200" kern="0" dirty="0">
                <a:latin typeface="+mn-lt"/>
                <a:ea typeface="+mn-ea"/>
              </a:rPr>
              <a:t>年）は海外旅行ブーム</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92480" cy="1143000"/>
          </a:xfrm>
          <a:ln>
            <a:solidFill>
              <a:schemeClr val="accent1"/>
            </a:solidFill>
          </a:ln>
        </p:spPr>
        <p:txBody>
          <a:bodyPr>
            <a:normAutofit fontScale="90000"/>
          </a:bodyPr>
          <a:lstStyle/>
          <a:p>
            <a:r>
              <a:rPr lang="ja-JP" altLang="en-US" sz="4000" b="1" dirty="0" smtClean="0"/>
              <a:t>「禁煙五輪」　都の検討会が条例化先送り</a:t>
            </a:r>
            <a:endParaRPr kumimoji="1" lang="ja-JP" altLang="en-US" dirty="0"/>
          </a:p>
        </p:txBody>
      </p:sp>
      <p:pic>
        <p:nvPicPr>
          <p:cNvPr id="4" name="図 3"/>
          <p:cNvPicPr/>
          <p:nvPr/>
        </p:nvPicPr>
        <p:blipFill>
          <a:blip r:embed="rId3" cstate="print"/>
          <a:srcRect l="11993" t="20459" r="38095" b="9887"/>
          <a:stretch>
            <a:fillRect/>
          </a:stretch>
        </p:blipFill>
        <p:spPr bwMode="auto">
          <a:xfrm>
            <a:off x="971600" y="1484784"/>
            <a:ext cx="6840760" cy="5184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680" y="274638"/>
            <a:ext cx="8686800" cy="1143000"/>
          </a:xfrm>
          <a:solidFill>
            <a:srgbClr val="FFFF00"/>
          </a:solidFill>
          <a:ln>
            <a:solidFill>
              <a:schemeClr val="accent1"/>
            </a:solidFill>
          </a:ln>
        </p:spPr>
        <p:txBody>
          <a:bodyPr>
            <a:normAutofit fontScale="90000"/>
          </a:bodyPr>
          <a:lstStyle/>
          <a:p>
            <a:r>
              <a:rPr lang="ja-JP" altLang="en-US" dirty="0" smtClean="0"/>
              <a:t>朝日新聞データベース（聞蔵）から見る</a:t>
            </a:r>
            <a:r>
              <a:rPr lang="en-US" altLang="ja-JP" dirty="0" smtClean="0"/>
              <a:t/>
            </a:r>
            <a:br>
              <a:rPr lang="en-US" altLang="ja-JP" dirty="0" smtClean="0"/>
            </a:br>
            <a:r>
              <a:rPr lang="ja-JP" altLang="en-US" dirty="0" smtClean="0"/>
              <a:t>「遊覧」と「観光」の使用頻度</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1600200"/>
          <a:ext cx="8229600" cy="4709117"/>
        </p:xfrm>
        <a:graphic>
          <a:graphicData uri="http://schemas.openxmlformats.org/drawingml/2006/table">
            <a:tbl>
              <a:tblPr firstRow="1" bandRow="1">
                <a:tableStyleId>{5C22544A-7EE6-4342-B048-85BDC9FD1C3A}</a:tableStyleId>
              </a:tblPr>
              <a:tblGrid>
                <a:gridCol w="3682752"/>
                <a:gridCol w="2376264"/>
                <a:gridCol w="2170584"/>
              </a:tblGrid>
              <a:tr h="672731">
                <a:tc>
                  <a:txBody>
                    <a:bodyPr/>
                    <a:lstStyle/>
                    <a:p>
                      <a:pPr algn="ctr"/>
                      <a:r>
                        <a:rPr kumimoji="1" lang="ja-JP" altLang="en-US" sz="3600" dirty="0" smtClean="0"/>
                        <a:t>年代</a:t>
                      </a:r>
                      <a:endParaRPr kumimoji="1" lang="ja-JP" altLang="en-US" sz="3600" dirty="0"/>
                    </a:p>
                  </a:txBody>
                  <a:tcPr/>
                </a:tc>
                <a:tc>
                  <a:txBody>
                    <a:bodyPr/>
                    <a:lstStyle/>
                    <a:p>
                      <a:pPr algn="ctr"/>
                      <a:r>
                        <a:rPr kumimoji="1" lang="ja-JP" altLang="en-US" sz="3600" dirty="0" smtClean="0"/>
                        <a:t>遊覧</a:t>
                      </a:r>
                      <a:endParaRPr kumimoji="1" lang="ja-JP" altLang="en-US" sz="3600" dirty="0"/>
                    </a:p>
                  </a:txBody>
                  <a:tcPr/>
                </a:tc>
                <a:tc>
                  <a:txBody>
                    <a:bodyPr/>
                    <a:lstStyle/>
                    <a:p>
                      <a:pPr algn="ctr"/>
                      <a:r>
                        <a:rPr kumimoji="1" lang="ja-JP" altLang="en-US" sz="3600" dirty="0" smtClean="0"/>
                        <a:t>観光</a:t>
                      </a:r>
                      <a:endParaRPr kumimoji="1" lang="ja-JP" altLang="en-US" sz="3600" dirty="0"/>
                    </a:p>
                  </a:txBody>
                  <a:tcPr/>
                </a:tc>
              </a:tr>
              <a:tr h="672731">
                <a:tc>
                  <a:txBody>
                    <a:bodyPr/>
                    <a:lstStyle/>
                    <a:p>
                      <a:pPr algn="ctr"/>
                      <a:r>
                        <a:rPr kumimoji="1" lang="ja-JP" altLang="en-US" sz="3600" dirty="0" smtClean="0"/>
                        <a:t>１８７９～１９００</a:t>
                      </a:r>
                      <a:endParaRPr kumimoji="1" lang="ja-JP" altLang="en-US" sz="3600" dirty="0"/>
                    </a:p>
                  </a:txBody>
                  <a:tcPr/>
                </a:tc>
                <a:tc>
                  <a:txBody>
                    <a:bodyPr/>
                    <a:lstStyle/>
                    <a:p>
                      <a:pPr algn="ctr"/>
                      <a:r>
                        <a:rPr kumimoji="1" lang="ja-JP" altLang="en-US" sz="3600" dirty="0" smtClean="0"/>
                        <a:t>２３５</a:t>
                      </a:r>
                      <a:endParaRPr kumimoji="1" lang="ja-JP" altLang="en-US" sz="3600" dirty="0"/>
                    </a:p>
                  </a:txBody>
                  <a:tcPr/>
                </a:tc>
                <a:tc>
                  <a:txBody>
                    <a:bodyPr/>
                    <a:lstStyle/>
                    <a:p>
                      <a:pPr algn="ctr"/>
                      <a:r>
                        <a:rPr kumimoji="1" lang="ja-JP" altLang="en-US" sz="3600" dirty="0" smtClean="0"/>
                        <a:t>４８</a:t>
                      </a:r>
                      <a:endParaRPr kumimoji="1" lang="ja-JP" altLang="en-US" sz="3600" dirty="0"/>
                    </a:p>
                  </a:txBody>
                  <a:tcPr/>
                </a:tc>
              </a:tr>
              <a:tr h="672731">
                <a:tc>
                  <a:txBody>
                    <a:bodyPr/>
                    <a:lstStyle/>
                    <a:p>
                      <a:pPr algn="ctr"/>
                      <a:r>
                        <a:rPr kumimoji="1" lang="ja-JP" altLang="en-US" sz="3600" dirty="0" smtClean="0"/>
                        <a:t>１９０１～１９１０</a:t>
                      </a:r>
                      <a:endParaRPr kumimoji="1" lang="ja-JP" altLang="en-US" sz="3600" dirty="0"/>
                    </a:p>
                  </a:txBody>
                  <a:tcPr/>
                </a:tc>
                <a:tc>
                  <a:txBody>
                    <a:bodyPr/>
                    <a:lstStyle/>
                    <a:p>
                      <a:pPr algn="ctr"/>
                      <a:r>
                        <a:rPr kumimoji="1" lang="ja-JP" altLang="en-US" sz="3600" dirty="0" smtClean="0"/>
                        <a:t>３４２</a:t>
                      </a:r>
                      <a:endParaRPr kumimoji="1" lang="ja-JP" altLang="en-US" sz="3600" dirty="0"/>
                    </a:p>
                  </a:txBody>
                  <a:tcPr/>
                </a:tc>
                <a:tc>
                  <a:txBody>
                    <a:bodyPr/>
                    <a:lstStyle/>
                    <a:p>
                      <a:pPr algn="ctr"/>
                      <a:r>
                        <a:rPr kumimoji="1" lang="ja-JP" altLang="en-US" sz="3600" dirty="0" smtClean="0"/>
                        <a:t>６４４</a:t>
                      </a:r>
                      <a:endParaRPr kumimoji="1" lang="ja-JP" altLang="en-US" sz="3600" dirty="0"/>
                    </a:p>
                  </a:txBody>
                  <a:tcPr/>
                </a:tc>
              </a:tr>
              <a:tr h="672731">
                <a:tc>
                  <a:txBody>
                    <a:bodyPr/>
                    <a:lstStyle/>
                    <a:p>
                      <a:pPr algn="ctr"/>
                      <a:r>
                        <a:rPr kumimoji="1" lang="ja-JP" altLang="en-US" sz="3600" dirty="0" smtClean="0"/>
                        <a:t>１９１１～１９２０</a:t>
                      </a:r>
                      <a:endParaRPr kumimoji="1" lang="ja-JP" altLang="en-US" sz="3600" dirty="0"/>
                    </a:p>
                  </a:txBody>
                  <a:tcPr/>
                </a:tc>
                <a:tc>
                  <a:txBody>
                    <a:bodyPr/>
                    <a:lstStyle/>
                    <a:p>
                      <a:pPr algn="ctr"/>
                      <a:r>
                        <a:rPr kumimoji="1" lang="ja-JP" altLang="en-US" sz="3600" dirty="0" smtClean="0"/>
                        <a:t>２１１</a:t>
                      </a:r>
                      <a:endParaRPr kumimoji="1" lang="ja-JP" altLang="en-US" sz="3600" dirty="0"/>
                    </a:p>
                  </a:txBody>
                  <a:tcPr/>
                </a:tc>
                <a:tc>
                  <a:txBody>
                    <a:bodyPr/>
                    <a:lstStyle/>
                    <a:p>
                      <a:pPr algn="ctr"/>
                      <a:r>
                        <a:rPr kumimoji="1" lang="ja-JP" altLang="en-US" sz="3600" dirty="0" smtClean="0"/>
                        <a:t>６８０</a:t>
                      </a:r>
                      <a:endParaRPr kumimoji="1" lang="ja-JP" altLang="en-US" sz="3600" dirty="0"/>
                    </a:p>
                  </a:txBody>
                  <a:tcPr/>
                </a:tc>
              </a:tr>
              <a:tr h="672731">
                <a:tc>
                  <a:txBody>
                    <a:bodyPr/>
                    <a:lstStyle/>
                    <a:p>
                      <a:pPr algn="ctr"/>
                      <a:r>
                        <a:rPr kumimoji="1" lang="ja-JP" altLang="en-US" sz="3600" dirty="0" smtClean="0"/>
                        <a:t>１９２１～１９３０</a:t>
                      </a:r>
                      <a:endParaRPr kumimoji="1" lang="ja-JP" altLang="en-US" sz="3600" dirty="0"/>
                    </a:p>
                  </a:txBody>
                  <a:tcPr/>
                </a:tc>
                <a:tc>
                  <a:txBody>
                    <a:bodyPr/>
                    <a:lstStyle/>
                    <a:p>
                      <a:pPr algn="ctr"/>
                      <a:r>
                        <a:rPr kumimoji="1" lang="ja-JP" altLang="en-US" sz="3600" dirty="0" smtClean="0"/>
                        <a:t>１５３</a:t>
                      </a:r>
                      <a:endParaRPr kumimoji="1" lang="ja-JP" altLang="en-US" sz="3600" dirty="0"/>
                    </a:p>
                  </a:txBody>
                  <a:tcPr/>
                </a:tc>
                <a:tc>
                  <a:txBody>
                    <a:bodyPr/>
                    <a:lstStyle/>
                    <a:p>
                      <a:pPr algn="ctr"/>
                      <a:r>
                        <a:rPr kumimoji="1" lang="ja-JP" altLang="en-US" sz="3600" dirty="0" smtClean="0"/>
                        <a:t>３２３</a:t>
                      </a:r>
                      <a:endParaRPr kumimoji="1" lang="ja-JP" altLang="en-US" sz="3600" dirty="0"/>
                    </a:p>
                  </a:txBody>
                  <a:tcPr/>
                </a:tc>
              </a:tr>
              <a:tr h="672731">
                <a:tc>
                  <a:txBody>
                    <a:bodyPr/>
                    <a:lstStyle/>
                    <a:p>
                      <a:pPr algn="ctr"/>
                      <a:r>
                        <a:rPr kumimoji="1" lang="ja-JP" altLang="en-US" sz="3600" dirty="0" smtClean="0"/>
                        <a:t>１９３１～１９４５</a:t>
                      </a:r>
                      <a:endParaRPr kumimoji="1" lang="ja-JP" altLang="en-US" sz="3600" dirty="0"/>
                    </a:p>
                  </a:txBody>
                  <a:tcPr/>
                </a:tc>
                <a:tc>
                  <a:txBody>
                    <a:bodyPr/>
                    <a:lstStyle/>
                    <a:p>
                      <a:pPr algn="ctr"/>
                      <a:r>
                        <a:rPr kumimoji="1" lang="ja-JP" altLang="en-US" sz="3600" dirty="0" smtClean="0"/>
                        <a:t>２００</a:t>
                      </a:r>
                      <a:endParaRPr kumimoji="1" lang="ja-JP" altLang="en-US" sz="3600" dirty="0"/>
                    </a:p>
                  </a:txBody>
                  <a:tcPr/>
                </a:tc>
                <a:tc>
                  <a:txBody>
                    <a:bodyPr/>
                    <a:lstStyle/>
                    <a:p>
                      <a:pPr algn="ctr"/>
                      <a:r>
                        <a:rPr kumimoji="1" lang="ja-JP" altLang="en-US" sz="3600" dirty="0" smtClean="0"/>
                        <a:t>１０３９</a:t>
                      </a:r>
                      <a:endParaRPr kumimoji="1" lang="ja-JP" altLang="en-US" sz="3600" dirty="0"/>
                    </a:p>
                  </a:txBody>
                  <a:tcPr/>
                </a:tc>
              </a:tr>
              <a:tr h="672731">
                <a:tc>
                  <a:txBody>
                    <a:bodyPr/>
                    <a:lstStyle/>
                    <a:p>
                      <a:pPr algn="ctr"/>
                      <a:r>
                        <a:rPr kumimoji="1" lang="ja-JP" altLang="en-US" sz="3600" dirty="0" smtClean="0"/>
                        <a:t>１９４６～１９８９</a:t>
                      </a:r>
                      <a:endParaRPr kumimoji="1" lang="ja-JP" altLang="en-US" sz="3600" dirty="0"/>
                    </a:p>
                  </a:txBody>
                  <a:tcPr/>
                </a:tc>
                <a:tc>
                  <a:txBody>
                    <a:bodyPr/>
                    <a:lstStyle/>
                    <a:p>
                      <a:pPr algn="ctr"/>
                      <a:r>
                        <a:rPr kumimoji="1" lang="ja-JP" altLang="en-US" sz="3600" dirty="0" smtClean="0"/>
                        <a:t>２５８</a:t>
                      </a:r>
                      <a:endParaRPr kumimoji="1" lang="ja-JP" altLang="en-US" sz="3600" dirty="0"/>
                    </a:p>
                  </a:txBody>
                  <a:tcPr/>
                </a:tc>
                <a:tc>
                  <a:txBody>
                    <a:bodyPr/>
                    <a:lstStyle/>
                    <a:p>
                      <a:pPr algn="ctr"/>
                      <a:r>
                        <a:rPr kumimoji="1" lang="ja-JP" altLang="en-US" sz="3600" dirty="0" smtClean="0"/>
                        <a:t>５４９２</a:t>
                      </a:r>
                      <a:endParaRPr kumimoji="1" lang="ja-JP" altLang="en-US" sz="36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4618856" cy="1143000"/>
          </a:xfrm>
          <a:solidFill>
            <a:srgbClr val="FFFF00"/>
          </a:solidFill>
          <a:ln w="38100">
            <a:solidFill>
              <a:schemeClr val="tx1">
                <a:lumMod val="95000"/>
                <a:lumOff val="5000"/>
              </a:schemeClr>
            </a:solidFill>
          </a:ln>
        </p:spPr>
        <p:txBody>
          <a:bodyPr>
            <a:normAutofit fontScale="90000"/>
          </a:bodyPr>
          <a:lstStyle/>
          <a:p>
            <a:r>
              <a:rPr lang="ja-JP" altLang="en-US" dirty="0" smtClean="0"/>
              <a:t>固有</a:t>
            </a:r>
            <a:r>
              <a:rPr kumimoji="1" lang="ja-JP" altLang="en-US" dirty="0" smtClean="0"/>
              <a:t>名詞以外での</a:t>
            </a:r>
            <a:r>
              <a:rPr kumimoji="1" lang="en-US" altLang="ja-JP" dirty="0" smtClean="0"/>
              <a:t/>
            </a:r>
            <a:br>
              <a:rPr kumimoji="1" lang="en-US" altLang="ja-JP" dirty="0" smtClean="0"/>
            </a:br>
            <a:r>
              <a:rPr kumimoji="1" lang="en-US" altLang="ja-JP" dirty="0" smtClean="0"/>
              <a:t>｢</a:t>
            </a:r>
            <a:r>
              <a:rPr kumimoji="1" lang="ja-JP" altLang="en-US" dirty="0" smtClean="0"/>
              <a:t>観光」初出</a:t>
            </a:r>
            <a:endParaRPr kumimoji="1" lang="ja-JP" altLang="en-US" dirty="0"/>
          </a:p>
        </p:txBody>
      </p:sp>
      <p:sp>
        <p:nvSpPr>
          <p:cNvPr id="3" name="コンテンツ プレースホルダ 2"/>
          <p:cNvSpPr>
            <a:spLocks noGrp="1"/>
          </p:cNvSpPr>
          <p:nvPr>
            <p:ph idx="1"/>
          </p:nvPr>
        </p:nvSpPr>
        <p:spPr>
          <a:xfrm>
            <a:off x="179512" y="2204864"/>
            <a:ext cx="5256584" cy="4653136"/>
          </a:xfrm>
        </p:spPr>
        <p:txBody>
          <a:bodyPr>
            <a:noAutofit/>
          </a:bodyPr>
          <a:lstStyle/>
          <a:p>
            <a:r>
              <a:rPr lang="ja-JP" altLang="en-US" sz="4000" dirty="0" smtClean="0"/>
              <a:t>１８９３年１０月</a:t>
            </a:r>
            <a:r>
              <a:rPr lang="en-US" altLang="ja-JP" sz="4000" dirty="0" smtClean="0"/>
              <a:t>15</a:t>
            </a:r>
            <a:r>
              <a:rPr lang="ja-JP" altLang="en-US" sz="4000" dirty="0" smtClean="0"/>
              <a:t>日</a:t>
            </a:r>
            <a:r>
              <a:rPr lang="ja-JP" altLang="en-US" sz="5400" dirty="0" smtClean="0"/>
              <a:t>　</a:t>
            </a:r>
            <a:endParaRPr lang="en-US" altLang="ja-JP" sz="5400" dirty="0" smtClean="0"/>
          </a:p>
          <a:p>
            <a:pPr>
              <a:buNone/>
            </a:pPr>
            <a:r>
              <a:rPr kumimoji="1" lang="ja-JP" altLang="en-US" sz="5400" dirty="0" smtClean="0"/>
              <a:t>　「</a:t>
            </a:r>
            <a:r>
              <a:rPr kumimoji="1" lang="ja-JP" altLang="en-US" sz="5400" dirty="0" smtClean="0">
                <a:solidFill>
                  <a:srgbClr val="FF0000"/>
                </a:solidFill>
              </a:rPr>
              <a:t>駐</a:t>
            </a:r>
            <a:r>
              <a:rPr lang="ja-JP" altLang="en-US" sz="5400" dirty="0" smtClean="0">
                <a:solidFill>
                  <a:srgbClr val="FF0000"/>
                </a:solidFill>
              </a:rPr>
              <a:t>馬</a:t>
            </a:r>
            <a:r>
              <a:rPr kumimoji="1" lang="ja-JP" altLang="en-US" sz="5400" dirty="0" smtClean="0">
                <a:solidFill>
                  <a:srgbClr val="FF0000"/>
                </a:solidFill>
              </a:rPr>
              <a:t>観光</a:t>
            </a:r>
            <a:r>
              <a:rPr kumimoji="1" lang="ja-JP" altLang="en-US" sz="5400" dirty="0" smtClean="0">
                <a:solidFill>
                  <a:schemeClr val="tx1">
                    <a:lumMod val="95000"/>
                    <a:lumOff val="5000"/>
                  </a:schemeClr>
                </a:solidFill>
              </a:rPr>
              <a:t>」「</a:t>
            </a:r>
            <a:r>
              <a:rPr kumimoji="1" lang="ja-JP" altLang="en-US" sz="5400" dirty="0" smtClean="0">
                <a:solidFill>
                  <a:srgbClr val="FF0000"/>
                </a:solidFill>
              </a:rPr>
              <a:t>察勢</a:t>
            </a:r>
            <a:r>
              <a:rPr kumimoji="1" lang="ja-JP" altLang="en-US" sz="5400" dirty="0" smtClean="0"/>
              <a:t>」　馬を</a:t>
            </a:r>
            <a:r>
              <a:rPr kumimoji="1" lang="ja-JP" altLang="en-US" sz="5400" dirty="0" err="1" smtClean="0"/>
              <a:t>駐め、</a:t>
            </a:r>
            <a:r>
              <a:rPr kumimoji="1" lang="ja-JP" altLang="en-US" sz="5400" dirty="0" smtClean="0"/>
              <a:t>光を観て、勢を察する</a:t>
            </a:r>
            <a:endParaRPr kumimoji="1" lang="ja-JP" altLang="en-US" sz="5400" dirty="0"/>
          </a:p>
        </p:txBody>
      </p:sp>
      <p:pic>
        <p:nvPicPr>
          <p:cNvPr id="8194" name="Picture 2"/>
          <p:cNvPicPr>
            <a:picLocks noChangeAspect="1" noChangeArrowheads="1"/>
          </p:cNvPicPr>
          <p:nvPr/>
        </p:nvPicPr>
        <p:blipFill>
          <a:blip r:embed="rId3" cstate="print"/>
          <a:srcRect/>
          <a:stretch>
            <a:fillRect/>
          </a:stretch>
        </p:blipFill>
        <p:spPr bwMode="auto">
          <a:xfrm>
            <a:off x="5580112" y="260648"/>
            <a:ext cx="3419872" cy="6458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固有名詞➵軍人の視察に拡大</a:t>
            </a:r>
            <a:endParaRPr kumimoji="1" lang="ja-JP" altLang="en-US" dirty="0"/>
          </a:p>
        </p:txBody>
      </p:sp>
      <p:pic>
        <p:nvPicPr>
          <p:cNvPr id="4" name="図 3"/>
          <p:cNvPicPr/>
          <p:nvPr/>
        </p:nvPicPr>
        <p:blipFill>
          <a:blip r:embed="rId3" cstate="print"/>
          <a:srcRect l="25903" t="17647" r="27566" b="5882"/>
          <a:stretch>
            <a:fillRect/>
          </a:stretch>
        </p:blipFill>
        <p:spPr bwMode="auto">
          <a:xfrm>
            <a:off x="151675" y="1452655"/>
            <a:ext cx="5572453" cy="514469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39172" y="1590675"/>
            <a:ext cx="2549252" cy="5021574"/>
          </a:xfrm>
          <a:prstGeom prst="rect">
            <a:avLst/>
          </a:prstGeom>
          <a:noFill/>
          <a:ln w="9525">
            <a:noFill/>
            <a:miter lim="800000"/>
            <a:headEnd/>
            <a:tailEnd/>
          </a:ln>
        </p:spPr>
      </p:pic>
      <p:sp>
        <p:nvSpPr>
          <p:cNvPr id="5" name="円/楕円 4"/>
          <p:cNvSpPr/>
          <p:nvPr/>
        </p:nvSpPr>
        <p:spPr>
          <a:xfrm>
            <a:off x="2843808" y="472514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211960" y="580526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228184" y="3501008"/>
            <a:ext cx="720080" cy="864096"/>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a:solidFill>
              <a:schemeClr val="accent1"/>
            </a:solidFill>
          </a:ln>
        </p:spPr>
        <p:txBody>
          <a:bodyPr/>
          <a:lstStyle/>
          <a:p>
            <a:r>
              <a:rPr kumimoji="1" lang="ja-JP" altLang="en-US" dirty="0" smtClean="0"/>
              <a:t>軍人から非軍人に拡大</a:t>
            </a:r>
            <a:endParaRPr kumimoji="1" lang="ja-JP" altLang="en-US" dirty="0"/>
          </a:p>
        </p:txBody>
      </p:sp>
      <p:pic>
        <p:nvPicPr>
          <p:cNvPr id="4" name="図 3"/>
          <p:cNvPicPr/>
          <p:nvPr/>
        </p:nvPicPr>
        <p:blipFill>
          <a:blip r:embed="rId3" cstate="print"/>
          <a:srcRect l="25514" t="19723" r="27955" b="6228"/>
          <a:stretch>
            <a:fillRect/>
          </a:stretch>
        </p:blipFill>
        <p:spPr bwMode="auto">
          <a:xfrm>
            <a:off x="1042547" y="1334216"/>
            <a:ext cx="6337765" cy="5479160"/>
          </a:xfrm>
          <a:prstGeom prst="rect">
            <a:avLst/>
          </a:prstGeom>
          <a:noFill/>
          <a:ln w="9525">
            <a:noFill/>
            <a:miter lim="800000"/>
            <a:headEnd/>
            <a:tailEnd/>
          </a:ln>
        </p:spPr>
      </p:pic>
      <p:sp>
        <p:nvSpPr>
          <p:cNvPr id="5" name="円/楕円 4"/>
          <p:cNvSpPr/>
          <p:nvPr/>
        </p:nvSpPr>
        <p:spPr>
          <a:xfrm>
            <a:off x="1403648" y="3212976"/>
            <a:ext cx="151216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475656" y="2060848"/>
            <a:ext cx="1008112"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31640" y="6381328"/>
            <a:ext cx="115212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皇族から一般人</a:t>
            </a:r>
            <a:r>
              <a:rPr lang="ja-JP" altLang="en-US" dirty="0" smtClean="0"/>
              <a:t>に拡大</a:t>
            </a:r>
            <a:endParaRPr kumimoji="1" lang="ja-JP" altLang="en-US" dirty="0"/>
          </a:p>
        </p:txBody>
      </p:sp>
      <p:pic>
        <p:nvPicPr>
          <p:cNvPr id="4" name="図 3"/>
          <p:cNvPicPr/>
          <p:nvPr/>
        </p:nvPicPr>
        <p:blipFill>
          <a:blip r:embed="rId3" cstate="print"/>
          <a:srcRect l="25514" t="18685" r="28149" b="5536"/>
          <a:stretch>
            <a:fillRect/>
          </a:stretch>
        </p:blipFill>
        <p:spPr bwMode="auto">
          <a:xfrm>
            <a:off x="1959194" y="1796472"/>
            <a:ext cx="5225612" cy="4800880"/>
          </a:xfrm>
          <a:prstGeom prst="rect">
            <a:avLst/>
          </a:prstGeom>
          <a:noFill/>
          <a:ln w="9525">
            <a:noFill/>
            <a:miter lim="800000"/>
            <a:headEnd/>
            <a:tailEnd/>
          </a:ln>
        </p:spPr>
      </p:pic>
      <p:sp>
        <p:nvSpPr>
          <p:cNvPr id="5" name="円/楕円 4"/>
          <p:cNvSpPr/>
          <p:nvPr/>
        </p:nvSpPr>
        <p:spPr>
          <a:xfrm>
            <a:off x="2339752" y="5805264"/>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267744" y="6309320"/>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lang="ja-JP" altLang="en-US" dirty="0" smtClean="0"/>
              <a:t>ツーリスト</a:t>
            </a:r>
            <a:r>
              <a:rPr lang="en-US" altLang="ja-JP" dirty="0" smtClean="0"/>
              <a:t/>
            </a:r>
            <a:br>
              <a:rPr lang="en-US" altLang="ja-JP" dirty="0" smtClean="0"/>
            </a:br>
            <a:r>
              <a:rPr lang="en-US" altLang="ja-JP" dirty="0" smtClean="0"/>
              <a:t>1913</a:t>
            </a:r>
            <a:r>
              <a:rPr lang="ja-JP" altLang="en-US" dirty="0" smtClean="0"/>
              <a:t>年から登場</a:t>
            </a:r>
            <a:endParaRPr kumimoji="1" lang="ja-JP" altLang="en-US" dirty="0"/>
          </a:p>
        </p:txBody>
      </p:sp>
      <p:pic>
        <p:nvPicPr>
          <p:cNvPr id="5" name="図 4"/>
          <p:cNvPicPr/>
          <p:nvPr/>
        </p:nvPicPr>
        <p:blipFill>
          <a:blip r:embed="rId3" cstate="print"/>
          <a:srcRect l="25398" t="7330" r="27401" b="4400"/>
          <a:stretch>
            <a:fillRect/>
          </a:stretch>
        </p:blipFill>
        <p:spPr bwMode="auto">
          <a:xfrm>
            <a:off x="0" y="2132856"/>
            <a:ext cx="3995936" cy="4320480"/>
          </a:xfrm>
          <a:prstGeom prst="rect">
            <a:avLst/>
          </a:prstGeom>
          <a:noFill/>
          <a:ln w="9525">
            <a:noFill/>
            <a:miter lim="800000"/>
            <a:headEnd/>
            <a:tailEnd/>
          </a:ln>
        </p:spPr>
      </p:pic>
      <p:pic>
        <p:nvPicPr>
          <p:cNvPr id="6" name="図 5"/>
          <p:cNvPicPr/>
          <p:nvPr/>
        </p:nvPicPr>
        <p:blipFill>
          <a:blip r:embed="rId4" cstate="print"/>
          <a:srcRect l="25986" t="15707" r="27840" b="4712"/>
          <a:stretch>
            <a:fillRect/>
          </a:stretch>
        </p:blipFill>
        <p:spPr bwMode="auto">
          <a:xfrm>
            <a:off x="5314628" y="2652450"/>
            <a:ext cx="3649860" cy="4160926"/>
          </a:xfrm>
          <a:prstGeom prst="rect">
            <a:avLst/>
          </a:prstGeom>
          <a:noFill/>
          <a:ln w="9525">
            <a:noFill/>
            <a:miter lim="800000"/>
            <a:headEnd/>
            <a:tailEnd/>
          </a:ln>
        </p:spPr>
      </p:pic>
      <p:pic>
        <p:nvPicPr>
          <p:cNvPr id="7" name="図 6"/>
          <p:cNvPicPr/>
          <p:nvPr/>
        </p:nvPicPr>
        <p:blipFill>
          <a:blip r:embed="rId5" cstate="print"/>
          <a:srcRect l="47119" t="28534" r="42021" b="6545"/>
          <a:stretch>
            <a:fillRect/>
          </a:stretch>
        </p:blipFill>
        <p:spPr bwMode="auto">
          <a:xfrm>
            <a:off x="3563888" y="2708920"/>
            <a:ext cx="1656184"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1397</Words>
  <Application>Microsoft Office PowerPoint</Application>
  <PresentationFormat>画面に合わせる (4:3)</PresentationFormat>
  <Paragraphs>158</Paragraphs>
  <Slides>32</Slides>
  <Notes>30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32</vt:i4>
      </vt:variant>
    </vt:vector>
  </HeadingPairs>
  <TitlesOfParts>
    <vt:vector size="36" baseType="lpstr">
      <vt:lpstr>ＭＳ Ｐゴシック</vt:lpstr>
      <vt:lpstr>Arial</vt:lpstr>
      <vt:lpstr>Calibri</vt:lpstr>
      <vt:lpstr>Office テーマ</vt:lpstr>
      <vt:lpstr>十三回  昭和のクールジャパン</vt:lpstr>
      <vt:lpstr>オリンピック</vt:lpstr>
      <vt:lpstr>用語「観光」 誕生物語と昭和のクールジャパンキャンペーン</vt:lpstr>
      <vt:lpstr>朝日新聞データベース（聞蔵）から見る 「遊覧」と「観光」の使用頻度</vt:lpstr>
      <vt:lpstr>固有名詞以外での ｢観光」初出</vt:lpstr>
      <vt:lpstr>固有名詞➵軍人の視察に拡大</vt:lpstr>
      <vt:lpstr>軍人から非軍人に拡大</vt:lpstr>
      <vt:lpstr>皇族から一般人に拡大</vt:lpstr>
      <vt:lpstr>ツーリスト 1913年から登場</vt:lpstr>
      <vt:lpstr>ツーリズム 昭和時代末期まで5件 しかも海外旅行が大半</vt:lpstr>
      <vt:lpstr>１９３０年頃の世相</vt:lpstr>
      <vt:lpstr>PowerPoint プレゼンテーション</vt:lpstr>
      <vt:lpstr>PowerPoint プレゼンテーション</vt:lpstr>
      <vt:lpstr>PowerPoint プレゼンテーション</vt:lpstr>
      <vt:lpstr>PowerPoint プレゼンテーション</vt:lpstr>
      <vt:lpstr>法令用語「観光」誕生</vt:lpstr>
      <vt:lpstr>国際観光局 (Board of Tourist Industry)</vt:lpstr>
      <vt:lpstr>PowerPoint プレゼンテーション</vt:lpstr>
      <vt:lpstr>当時もあった景観論</vt:lpstr>
      <vt:lpstr>PowerPoint プレゼンテーション</vt:lpstr>
      <vt:lpstr>赤富士が電線だらけ... 啓発イラストが「カッコよくて逆効果」と話題に【無電柱化民間プロジェクト】 http://www.huffingtonpost.jp/2014/07/13/mudenchuka-project_n_5581680.html</vt:lpstr>
      <vt:lpstr>1930年代のＩＲ（カジノ）は 競犬場</vt:lpstr>
      <vt:lpstr>１９３１年４月２１日東京朝日朝刊</vt:lpstr>
      <vt:lpstr>オリンピック東京開催</vt:lpstr>
      <vt:lpstr>オリンピックと帝国ホテル</vt:lpstr>
      <vt:lpstr>1936年12月16日 - 名古屋観光ホテル開業（帝国ホテルから約30人の従業員派遣）</vt:lpstr>
      <vt:lpstr>2600年オリンピックへの期待 　外貨封入倍増2億円</vt:lpstr>
      <vt:lpstr>1937年頃の日本の生活</vt:lpstr>
      <vt:lpstr>PowerPoint プレゼンテーション</vt:lpstr>
      <vt:lpstr>日露戦争～３５年間～太平洋戦争</vt:lpstr>
      <vt:lpstr>1940年前後</vt:lpstr>
      <vt:lpstr>「禁煙五輪」　都の検討会が条例化先送り</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オープンキャンパス</dc:title>
  <dc:creator>owner</dc:creator>
  <cp:lastModifiedBy>寺前秀一</cp:lastModifiedBy>
  <cp:revision>19</cp:revision>
  <dcterms:created xsi:type="dcterms:W3CDTF">2015-04-21T22:29:18Z</dcterms:created>
  <dcterms:modified xsi:type="dcterms:W3CDTF">2016-07-29T02:00:59Z</dcterms:modified>
</cp:coreProperties>
</file>